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2" r:id="rId2"/>
    <p:sldId id="257" r:id="rId3"/>
    <p:sldId id="272" r:id="rId4"/>
    <p:sldId id="271" r:id="rId5"/>
    <p:sldId id="273" r:id="rId6"/>
    <p:sldId id="274" r:id="rId7"/>
    <p:sldId id="275" r:id="rId8"/>
    <p:sldId id="279" r:id="rId9"/>
    <p:sldId id="280" r:id="rId10"/>
    <p:sldId id="291" r:id="rId11"/>
    <p:sldId id="281" r:id="rId12"/>
    <p:sldId id="282" r:id="rId13"/>
    <p:sldId id="283" r:id="rId14"/>
    <p:sldId id="284" r:id="rId15"/>
    <p:sldId id="285" r:id="rId16"/>
    <p:sldId id="286" r:id="rId17"/>
    <p:sldId id="287" r:id="rId18"/>
    <p:sldId id="288" r:id="rId19"/>
    <p:sldId id="289" r:id="rId20"/>
    <p:sldId id="277" r:id="rId21"/>
    <p:sldId id="290" r:id="rId22"/>
    <p:sldId id="278" r:id="rId23"/>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6" autoAdjust="0"/>
  </p:normalViewPr>
  <p:slideViewPr>
    <p:cSldViewPr snapToGrid="0">
      <p:cViewPr varScale="1">
        <p:scale>
          <a:sx n="86" d="100"/>
          <a:sy n="86" d="100"/>
        </p:scale>
        <p:origin x="126" y="828"/>
      </p:cViewPr>
      <p:guideLst>
        <p:guide pos="3840"/>
        <p:guide orient="horz" pos="2160"/>
      </p:guideLst>
    </p:cSldViewPr>
  </p:slideViewPr>
  <p:notesTextViewPr>
    <p:cViewPr>
      <p:scale>
        <a:sx n="1" d="1"/>
        <a:sy n="1" d="1"/>
      </p:scale>
      <p:origin x="0" y="0"/>
    </p:cViewPr>
  </p:notesTextViewPr>
  <p:notesViewPr>
    <p:cSldViewPr snapToGrid="0" showGuides="1">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69E50-24C6-4156-8DAA-6DD0C1079C89}" type="doc">
      <dgm:prSet loTypeId="urn:microsoft.com/office/officeart/2005/8/layout/gear1" loCatId="relationship" qsTypeId="urn:microsoft.com/office/officeart/2005/8/quickstyle/simple1" qsCatId="simple" csTypeId="urn:microsoft.com/office/officeart/2005/8/colors/accent1_1" csCatId="accent1" phldr="1"/>
      <dgm:spPr/>
    </dgm:pt>
    <dgm:pt modelId="{D0115B0F-FDFB-494B-AC0A-E04A5EC234DA}">
      <dgm:prSet phldrT="[Text]"/>
      <dgm:spPr/>
      <dgm:t>
        <a:bodyPr rtlCol="0"/>
        <a:lstStyle/>
        <a:p>
          <a:pPr rtl="0"/>
          <a:r>
            <a:rPr lang="nl-NL" noProof="0" dirty="0"/>
            <a:t>Plezier</a:t>
          </a:r>
        </a:p>
      </dgm:t>
      <dgm:extLst>
        <a:ext uri="{E40237B7-FDA0-4F09-8148-C483321AD2D9}">
          <dgm14:cNvPr xmlns:dgm14="http://schemas.microsoft.com/office/drawing/2010/diagram" id="0" name="" title="Step 3 title"/>
        </a:ext>
      </dgm:extLst>
    </dgm:pt>
    <dgm:pt modelId="{F3ECE90F-7A47-4472-9560-98DC857F992F}" type="parTrans" cxnId="{CD5AA65A-6000-4F48-85D3-EB084B6F41D0}">
      <dgm:prSet/>
      <dgm:spPr/>
      <dgm:t>
        <a:bodyPr rtlCol="0"/>
        <a:lstStyle/>
        <a:p>
          <a:pPr rtl="0"/>
          <a:endParaRPr lang="en-US"/>
        </a:p>
      </dgm:t>
    </dgm:pt>
    <dgm:pt modelId="{39A3B9F5-08CD-49EE-B590-A9FA60312E8F}" type="sibTrans" cxnId="{CD5AA65A-6000-4F48-85D3-EB084B6F41D0}">
      <dgm:prSet/>
      <dgm:spPr/>
      <dgm:t>
        <a:bodyPr rtlCol="0"/>
        <a:lstStyle/>
        <a:p>
          <a:pPr rtl="0"/>
          <a:endParaRPr lang="nl-NL" noProof="0" dirty="0"/>
        </a:p>
      </dgm:t>
      <dgm:extLst>
        <a:ext uri="{E40237B7-FDA0-4F09-8148-C483321AD2D9}">
          <dgm14:cNvPr xmlns:dgm14="http://schemas.microsoft.com/office/drawing/2010/diagram" id="0" name="" title="Arrow pointing in clockwise direction for step 3"/>
        </a:ext>
      </dgm:extLst>
    </dgm:pt>
    <dgm:pt modelId="{B294A45F-A097-47D5-8F55-FC668EB3C982}">
      <dgm:prSet phldrT="[Text]"/>
      <dgm:spPr/>
      <dgm:t>
        <a:bodyPr rtlCol="0"/>
        <a:lstStyle/>
        <a:p>
          <a:pPr rtl="0"/>
          <a:r>
            <a:rPr lang="nl-NL" noProof="0" dirty="0"/>
            <a:t>Gelijkheid</a:t>
          </a:r>
        </a:p>
      </dgm:t>
      <dgm:extLst>
        <a:ext uri="{E40237B7-FDA0-4F09-8148-C483321AD2D9}">
          <dgm14:cNvPr xmlns:dgm14="http://schemas.microsoft.com/office/drawing/2010/diagram" id="0" name="" title="Step 2 title"/>
        </a:ext>
      </dgm:extLst>
    </dgm:pt>
    <dgm:pt modelId="{ACBA6356-2F80-466D-9121-489D204B80B8}" type="parTrans" cxnId="{38A955D8-3C8B-463D-BA25-2C9E34FDDEBB}">
      <dgm:prSet/>
      <dgm:spPr/>
      <dgm:t>
        <a:bodyPr rtlCol="0"/>
        <a:lstStyle/>
        <a:p>
          <a:pPr rtl="0"/>
          <a:endParaRPr lang="en-US"/>
        </a:p>
      </dgm:t>
    </dgm:pt>
    <dgm:pt modelId="{881A9571-C437-40E4-90E1-61734033862D}" type="sibTrans" cxnId="{38A955D8-3C8B-463D-BA25-2C9E34FDDEBB}">
      <dgm:prSet/>
      <dgm:spPr/>
      <dgm:t>
        <a:bodyPr rtlCol="0"/>
        <a:lstStyle/>
        <a:p>
          <a:pPr rtl="0"/>
          <a:endParaRPr lang="nl-NL" noProof="0" dirty="0"/>
        </a:p>
      </dgm:t>
      <dgm:extLst>
        <a:ext uri="{E40237B7-FDA0-4F09-8148-C483321AD2D9}">
          <dgm14:cNvPr xmlns:dgm14="http://schemas.microsoft.com/office/drawing/2010/diagram" id="0" name="" title="Arrow pointing in counterclockwise direction for step 2"/>
        </a:ext>
      </dgm:extLst>
    </dgm:pt>
    <dgm:pt modelId="{A72F579A-815F-4730-AEB0-052A4E2EADB2}">
      <dgm:prSet phldrT="[Text]"/>
      <dgm:spPr/>
      <dgm:t>
        <a:bodyPr rtlCol="0"/>
        <a:lstStyle/>
        <a:p>
          <a:pPr rtl="0"/>
          <a:r>
            <a:rPr lang="nl-NL" noProof="0" dirty="0"/>
            <a:t>Aanleg</a:t>
          </a:r>
        </a:p>
      </dgm:t>
      <dgm:extLst>
        <a:ext uri="{E40237B7-FDA0-4F09-8148-C483321AD2D9}">
          <dgm14:cNvPr xmlns:dgm14="http://schemas.microsoft.com/office/drawing/2010/diagram" id="0" name="" title="Step 1 title"/>
        </a:ext>
      </dgm:extLst>
    </dgm:pt>
    <dgm:pt modelId="{8EA6516C-EB3A-4FC0-BB44-265A3652D4BC}" type="parTrans" cxnId="{D2ECF758-131A-41EE-A789-9D6FDC186481}">
      <dgm:prSet/>
      <dgm:spPr/>
      <dgm:t>
        <a:bodyPr rtlCol="0"/>
        <a:lstStyle/>
        <a:p>
          <a:pPr rtl="0"/>
          <a:endParaRPr lang="en-US"/>
        </a:p>
      </dgm:t>
    </dgm:pt>
    <dgm:pt modelId="{6B184F14-5261-4D1F-8701-947EAF068BB3}" type="sibTrans" cxnId="{D2ECF758-131A-41EE-A789-9D6FDC186481}">
      <dgm:prSet/>
      <dgm:spPr/>
      <dgm:t>
        <a:bodyPr rtlCol="0"/>
        <a:lstStyle/>
        <a:p>
          <a:pPr rtl="0"/>
          <a:endParaRPr lang="nl-NL" noProof="0" dirty="0"/>
        </a:p>
      </dgm:t>
      <dgm:extLst>
        <a:ext uri="{E40237B7-FDA0-4F09-8148-C483321AD2D9}">
          <dgm14:cNvPr xmlns:dgm14="http://schemas.microsoft.com/office/drawing/2010/diagram" id="0" name="" title="Arrow pointing in clockwise direction for step 1"/>
        </a:ext>
      </dgm:extLst>
    </dgm:pt>
    <dgm:pt modelId="{DF72D2A9-E721-47DF-A758-78A445E0F3CE}" type="pres">
      <dgm:prSet presAssocID="{F1469E50-24C6-4156-8DAA-6DD0C1079C89}" presName="composite" presStyleCnt="0">
        <dgm:presLayoutVars>
          <dgm:chMax val="3"/>
          <dgm:animLvl val="lvl"/>
          <dgm:resizeHandles val="exact"/>
        </dgm:presLayoutVars>
      </dgm:prSet>
      <dgm:spPr/>
    </dgm:pt>
    <dgm:pt modelId="{519C9BB9-1ADD-4304-93EC-C9FE618B8492}" type="pres">
      <dgm:prSet presAssocID="{D0115B0F-FDFB-494B-AC0A-E04A5EC234DA}" presName="gear1" presStyleLbl="node1" presStyleIdx="0" presStyleCnt="3">
        <dgm:presLayoutVars>
          <dgm:chMax val="1"/>
          <dgm:bulletEnabled val="1"/>
        </dgm:presLayoutVars>
      </dgm:prSet>
      <dgm:spPr/>
    </dgm:pt>
    <dgm:pt modelId="{491B49C7-064E-438E-A5AF-D06F604607BC}" type="pres">
      <dgm:prSet presAssocID="{D0115B0F-FDFB-494B-AC0A-E04A5EC234DA}" presName="gear1srcNode" presStyleLbl="node1" presStyleIdx="0" presStyleCnt="3"/>
      <dgm:spPr/>
    </dgm:pt>
    <dgm:pt modelId="{A8AE7A62-856E-43C0-A01E-AB2F291FD15A}" type="pres">
      <dgm:prSet presAssocID="{D0115B0F-FDFB-494B-AC0A-E04A5EC234DA}" presName="gear1dstNode" presStyleLbl="node1" presStyleIdx="0" presStyleCnt="3"/>
      <dgm:spPr/>
    </dgm:pt>
    <dgm:pt modelId="{1CA3202A-9CD1-47F7-9D42-23E46A72BBFC}" type="pres">
      <dgm:prSet presAssocID="{B294A45F-A097-47D5-8F55-FC668EB3C982}" presName="gear2" presStyleLbl="node1" presStyleIdx="1" presStyleCnt="3">
        <dgm:presLayoutVars>
          <dgm:chMax val="1"/>
          <dgm:bulletEnabled val="1"/>
        </dgm:presLayoutVars>
      </dgm:prSet>
      <dgm:spPr/>
    </dgm:pt>
    <dgm:pt modelId="{142EE68D-5808-445A-B73B-CEFF75A2773F}" type="pres">
      <dgm:prSet presAssocID="{B294A45F-A097-47D5-8F55-FC668EB3C982}" presName="gear2srcNode" presStyleLbl="node1" presStyleIdx="1" presStyleCnt="3"/>
      <dgm:spPr/>
    </dgm:pt>
    <dgm:pt modelId="{706E9A05-70AC-494E-B29F-F414922DE00D}" type="pres">
      <dgm:prSet presAssocID="{B294A45F-A097-47D5-8F55-FC668EB3C982}" presName="gear2dstNode" presStyleLbl="node1" presStyleIdx="1" presStyleCnt="3"/>
      <dgm:spPr/>
    </dgm:pt>
    <dgm:pt modelId="{11E70583-C9D9-4A1B-9215-04DC48DCBD8D}" type="pres">
      <dgm:prSet presAssocID="{A72F579A-815F-4730-AEB0-052A4E2EADB2}" presName="gear3" presStyleLbl="node1" presStyleIdx="2" presStyleCnt="3"/>
      <dgm:spPr/>
    </dgm:pt>
    <dgm:pt modelId="{1DC90457-DB2A-4C95-A36F-0563F25B6D53}" type="pres">
      <dgm:prSet presAssocID="{A72F579A-815F-4730-AEB0-052A4E2EADB2}" presName="gear3tx" presStyleLbl="node1" presStyleIdx="2" presStyleCnt="3">
        <dgm:presLayoutVars>
          <dgm:chMax val="1"/>
          <dgm:bulletEnabled val="1"/>
        </dgm:presLayoutVars>
      </dgm:prSet>
      <dgm:spPr/>
    </dgm:pt>
    <dgm:pt modelId="{E9EE43DE-00F8-4019-BA85-9AFF0B3069A7}" type="pres">
      <dgm:prSet presAssocID="{A72F579A-815F-4730-AEB0-052A4E2EADB2}" presName="gear3srcNode" presStyleLbl="node1" presStyleIdx="2" presStyleCnt="3"/>
      <dgm:spPr/>
    </dgm:pt>
    <dgm:pt modelId="{F86AD8D8-4A96-48C0-A843-3A718641AD56}" type="pres">
      <dgm:prSet presAssocID="{A72F579A-815F-4730-AEB0-052A4E2EADB2}" presName="gear3dstNode" presStyleLbl="node1" presStyleIdx="2" presStyleCnt="3"/>
      <dgm:spPr/>
    </dgm:pt>
    <dgm:pt modelId="{1E72715E-7366-4E78-A512-24F37F5D23DC}" type="pres">
      <dgm:prSet presAssocID="{39A3B9F5-08CD-49EE-B590-A9FA60312E8F}" presName="connector1" presStyleLbl="sibTrans2D1" presStyleIdx="0" presStyleCnt="3"/>
      <dgm:spPr/>
    </dgm:pt>
    <dgm:pt modelId="{BE287C59-37F8-4A31-B5A2-F56A3CB15957}" type="pres">
      <dgm:prSet presAssocID="{881A9571-C437-40E4-90E1-61734033862D}" presName="connector2" presStyleLbl="sibTrans2D1" presStyleIdx="1" presStyleCnt="3"/>
      <dgm:spPr/>
    </dgm:pt>
    <dgm:pt modelId="{2A80456C-D6A1-43C9-80B2-09334D6E033A}" type="pres">
      <dgm:prSet presAssocID="{6B184F14-5261-4D1F-8701-947EAF068BB3}" presName="connector3" presStyleLbl="sibTrans2D1" presStyleIdx="2" presStyleCnt="3"/>
      <dgm:spPr/>
    </dgm:pt>
  </dgm:ptLst>
  <dgm:cxnLst>
    <dgm:cxn modelId="{C2825D01-7009-4C7A-9735-E3DA9B56907F}" type="presOf" srcId="{F1469E50-24C6-4156-8DAA-6DD0C1079C89}" destId="{DF72D2A9-E721-47DF-A758-78A445E0F3CE}" srcOrd="0" destOrd="0" presId="urn:microsoft.com/office/officeart/2005/8/layout/gear1"/>
    <dgm:cxn modelId="{05A23107-95A6-48BA-9C15-320B2C8DBD9C}" type="presOf" srcId="{D0115B0F-FDFB-494B-AC0A-E04A5EC234DA}" destId="{A8AE7A62-856E-43C0-A01E-AB2F291FD15A}" srcOrd="2" destOrd="0" presId="urn:microsoft.com/office/officeart/2005/8/layout/gear1"/>
    <dgm:cxn modelId="{E0F29509-14D9-447A-A12F-C58EB915A87F}" type="presOf" srcId="{D0115B0F-FDFB-494B-AC0A-E04A5EC234DA}" destId="{519C9BB9-1ADD-4304-93EC-C9FE618B8492}" srcOrd="0" destOrd="0" presId="urn:microsoft.com/office/officeart/2005/8/layout/gear1"/>
    <dgm:cxn modelId="{A67BBC1F-E27A-45A3-97D8-DB5273212B10}" type="presOf" srcId="{B294A45F-A097-47D5-8F55-FC668EB3C982}" destId="{1CA3202A-9CD1-47F7-9D42-23E46A72BBFC}" srcOrd="0" destOrd="0" presId="urn:microsoft.com/office/officeart/2005/8/layout/gear1"/>
    <dgm:cxn modelId="{F848FB20-E105-42B8-A2CB-C9B380751AC8}" type="presOf" srcId="{B294A45F-A097-47D5-8F55-FC668EB3C982}" destId="{142EE68D-5808-445A-B73B-CEFF75A2773F}" srcOrd="1" destOrd="0" presId="urn:microsoft.com/office/officeart/2005/8/layout/gear1"/>
    <dgm:cxn modelId="{723C8F22-4AB3-42CC-89EC-756A6438D4F8}" type="presOf" srcId="{B294A45F-A097-47D5-8F55-FC668EB3C982}" destId="{706E9A05-70AC-494E-B29F-F414922DE00D}" srcOrd="2" destOrd="0" presId="urn:microsoft.com/office/officeart/2005/8/layout/gear1"/>
    <dgm:cxn modelId="{D3CAA15F-809B-449B-B4C7-F52EC4A84ECE}" type="presOf" srcId="{D0115B0F-FDFB-494B-AC0A-E04A5EC234DA}" destId="{491B49C7-064E-438E-A5AF-D06F604607BC}" srcOrd="1" destOrd="0" presId="urn:microsoft.com/office/officeart/2005/8/layout/gear1"/>
    <dgm:cxn modelId="{EBF6C241-6C40-4A2E-84BC-B52B0944EC7E}" type="presOf" srcId="{A72F579A-815F-4730-AEB0-052A4E2EADB2}" destId="{1DC90457-DB2A-4C95-A36F-0563F25B6D53}" srcOrd="1" destOrd="0" presId="urn:microsoft.com/office/officeart/2005/8/layout/gear1"/>
    <dgm:cxn modelId="{5C012A6F-492C-4216-8D98-1C9CED36B44C}" type="presOf" srcId="{A72F579A-815F-4730-AEB0-052A4E2EADB2}" destId="{E9EE43DE-00F8-4019-BA85-9AFF0B3069A7}" srcOrd="2" destOrd="0" presId="urn:microsoft.com/office/officeart/2005/8/layout/gear1"/>
    <dgm:cxn modelId="{64245054-BF6B-45A8-B6B4-5E3294B19593}" type="presOf" srcId="{A72F579A-815F-4730-AEB0-052A4E2EADB2}" destId="{11E70583-C9D9-4A1B-9215-04DC48DCBD8D}" srcOrd="0" destOrd="0" presId="urn:microsoft.com/office/officeart/2005/8/layout/gear1"/>
    <dgm:cxn modelId="{D2ECF758-131A-41EE-A789-9D6FDC186481}" srcId="{F1469E50-24C6-4156-8DAA-6DD0C1079C89}" destId="{A72F579A-815F-4730-AEB0-052A4E2EADB2}" srcOrd="2" destOrd="0" parTransId="{8EA6516C-EB3A-4FC0-BB44-265A3652D4BC}" sibTransId="{6B184F14-5261-4D1F-8701-947EAF068BB3}"/>
    <dgm:cxn modelId="{B9B0E059-D79B-4376-8D5C-22FF356A77D3}" type="presOf" srcId="{881A9571-C437-40E4-90E1-61734033862D}" destId="{BE287C59-37F8-4A31-B5A2-F56A3CB15957}" srcOrd="0" destOrd="0" presId="urn:microsoft.com/office/officeart/2005/8/layout/gear1"/>
    <dgm:cxn modelId="{CD5AA65A-6000-4F48-85D3-EB084B6F41D0}" srcId="{F1469E50-24C6-4156-8DAA-6DD0C1079C89}" destId="{D0115B0F-FDFB-494B-AC0A-E04A5EC234DA}" srcOrd="0" destOrd="0" parTransId="{F3ECE90F-7A47-4472-9560-98DC857F992F}" sibTransId="{39A3B9F5-08CD-49EE-B590-A9FA60312E8F}"/>
    <dgm:cxn modelId="{78D93DA3-71DA-4B27-AF7D-4F6F06818383}" type="presOf" srcId="{6B184F14-5261-4D1F-8701-947EAF068BB3}" destId="{2A80456C-D6A1-43C9-80B2-09334D6E033A}" srcOrd="0" destOrd="0" presId="urn:microsoft.com/office/officeart/2005/8/layout/gear1"/>
    <dgm:cxn modelId="{38A955D8-3C8B-463D-BA25-2C9E34FDDEBB}" srcId="{F1469E50-24C6-4156-8DAA-6DD0C1079C89}" destId="{B294A45F-A097-47D5-8F55-FC668EB3C982}" srcOrd="1" destOrd="0" parTransId="{ACBA6356-2F80-466D-9121-489D204B80B8}" sibTransId="{881A9571-C437-40E4-90E1-61734033862D}"/>
    <dgm:cxn modelId="{5642BDE9-C21A-403B-9DBE-C06C15AD6197}" type="presOf" srcId="{A72F579A-815F-4730-AEB0-052A4E2EADB2}" destId="{F86AD8D8-4A96-48C0-A843-3A718641AD56}" srcOrd="3" destOrd="0" presId="urn:microsoft.com/office/officeart/2005/8/layout/gear1"/>
    <dgm:cxn modelId="{F00F5FF9-8EEF-4575-883E-9FECBCDECA1B}" type="presOf" srcId="{39A3B9F5-08CD-49EE-B590-A9FA60312E8F}" destId="{1E72715E-7366-4E78-A512-24F37F5D23DC}" srcOrd="0" destOrd="0" presId="urn:microsoft.com/office/officeart/2005/8/layout/gear1"/>
    <dgm:cxn modelId="{AD820DF2-DF49-4404-8EB2-21B39A3FB116}" type="presParOf" srcId="{DF72D2A9-E721-47DF-A758-78A445E0F3CE}" destId="{519C9BB9-1ADD-4304-93EC-C9FE618B8492}" srcOrd="0" destOrd="0" presId="urn:microsoft.com/office/officeart/2005/8/layout/gear1"/>
    <dgm:cxn modelId="{5FCC70D7-F25D-4F83-B73B-CC9743E22AA2}" type="presParOf" srcId="{DF72D2A9-E721-47DF-A758-78A445E0F3CE}" destId="{491B49C7-064E-438E-A5AF-D06F604607BC}" srcOrd="1" destOrd="0" presId="urn:microsoft.com/office/officeart/2005/8/layout/gear1"/>
    <dgm:cxn modelId="{99063BC2-9488-46FC-8DF6-8441C24C3965}" type="presParOf" srcId="{DF72D2A9-E721-47DF-A758-78A445E0F3CE}" destId="{A8AE7A62-856E-43C0-A01E-AB2F291FD15A}" srcOrd="2" destOrd="0" presId="urn:microsoft.com/office/officeart/2005/8/layout/gear1"/>
    <dgm:cxn modelId="{A0BC6D19-907A-47D7-A08F-5D179F64EECA}" type="presParOf" srcId="{DF72D2A9-E721-47DF-A758-78A445E0F3CE}" destId="{1CA3202A-9CD1-47F7-9D42-23E46A72BBFC}" srcOrd="3" destOrd="0" presId="urn:microsoft.com/office/officeart/2005/8/layout/gear1"/>
    <dgm:cxn modelId="{A3B8BF3C-AC9A-49CC-B2EF-B4679D8DF0C6}" type="presParOf" srcId="{DF72D2A9-E721-47DF-A758-78A445E0F3CE}" destId="{142EE68D-5808-445A-B73B-CEFF75A2773F}" srcOrd="4" destOrd="0" presId="urn:microsoft.com/office/officeart/2005/8/layout/gear1"/>
    <dgm:cxn modelId="{F5C1E3F4-99F8-4BD4-BD0B-C5FE69FE5223}" type="presParOf" srcId="{DF72D2A9-E721-47DF-A758-78A445E0F3CE}" destId="{706E9A05-70AC-494E-B29F-F414922DE00D}" srcOrd="5" destOrd="0" presId="urn:microsoft.com/office/officeart/2005/8/layout/gear1"/>
    <dgm:cxn modelId="{FCC3D189-BC5D-47B0-92BA-5A107E436E22}" type="presParOf" srcId="{DF72D2A9-E721-47DF-A758-78A445E0F3CE}" destId="{11E70583-C9D9-4A1B-9215-04DC48DCBD8D}" srcOrd="6" destOrd="0" presId="urn:microsoft.com/office/officeart/2005/8/layout/gear1"/>
    <dgm:cxn modelId="{DFFA59B1-FFDD-46BE-8FA1-73C7504494F7}" type="presParOf" srcId="{DF72D2A9-E721-47DF-A758-78A445E0F3CE}" destId="{1DC90457-DB2A-4C95-A36F-0563F25B6D53}" srcOrd="7" destOrd="0" presId="urn:microsoft.com/office/officeart/2005/8/layout/gear1"/>
    <dgm:cxn modelId="{FB52C3EF-7F00-44BF-9DC3-4F3DB8AE4938}" type="presParOf" srcId="{DF72D2A9-E721-47DF-A758-78A445E0F3CE}" destId="{E9EE43DE-00F8-4019-BA85-9AFF0B3069A7}" srcOrd="8" destOrd="0" presId="urn:microsoft.com/office/officeart/2005/8/layout/gear1"/>
    <dgm:cxn modelId="{A0EEF6B1-DF0D-4309-97B7-44A898FB6001}" type="presParOf" srcId="{DF72D2A9-E721-47DF-A758-78A445E0F3CE}" destId="{F86AD8D8-4A96-48C0-A843-3A718641AD56}" srcOrd="9" destOrd="0" presId="urn:microsoft.com/office/officeart/2005/8/layout/gear1"/>
    <dgm:cxn modelId="{2B9DD819-AFC3-413F-B930-1FC87889253A}" type="presParOf" srcId="{DF72D2A9-E721-47DF-A758-78A445E0F3CE}" destId="{1E72715E-7366-4E78-A512-24F37F5D23DC}" srcOrd="10" destOrd="0" presId="urn:microsoft.com/office/officeart/2005/8/layout/gear1"/>
    <dgm:cxn modelId="{E12A6285-B30D-4A0B-9086-69D1D9BB4F11}" type="presParOf" srcId="{DF72D2A9-E721-47DF-A758-78A445E0F3CE}" destId="{BE287C59-37F8-4A31-B5A2-F56A3CB15957}" srcOrd="11" destOrd="0" presId="urn:microsoft.com/office/officeart/2005/8/layout/gear1"/>
    <dgm:cxn modelId="{AE1DDF6A-5091-4106-9D09-6702BC865C7A}" type="presParOf" srcId="{DF72D2A9-E721-47DF-A758-78A445E0F3CE}" destId="{2A80456C-D6A1-43C9-80B2-09334D6E033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C9BB9-1ADD-4304-93EC-C9FE618B8492}">
      <dsp:nvSpPr>
        <dsp:cNvPr id="0" name=""/>
        <dsp:cNvSpPr/>
      </dsp:nvSpPr>
      <dsp:spPr>
        <a:xfrm>
          <a:off x="2024776" y="2008108"/>
          <a:ext cx="2454354" cy="2454354"/>
        </a:xfrm>
        <a:prstGeom prst="gear9">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marL="0" lvl="0" indent="0" algn="ctr" defTabSz="711200" rtl="0">
            <a:lnSpc>
              <a:spcPct val="90000"/>
            </a:lnSpc>
            <a:spcBef>
              <a:spcPct val="0"/>
            </a:spcBef>
            <a:spcAft>
              <a:spcPct val="35000"/>
            </a:spcAft>
            <a:buNone/>
          </a:pPr>
          <a:r>
            <a:rPr lang="nl-NL" sz="1600" kern="1200" noProof="0" dirty="0"/>
            <a:t>Plezier</a:t>
          </a:r>
        </a:p>
      </dsp:txBody>
      <dsp:txXfrm>
        <a:off x="2518210" y="2583029"/>
        <a:ext cx="1467486" cy="1261588"/>
      </dsp:txXfrm>
    </dsp:sp>
    <dsp:sp modelId="{1CA3202A-9CD1-47F7-9D42-23E46A72BBFC}">
      <dsp:nvSpPr>
        <dsp:cNvPr id="0" name=""/>
        <dsp:cNvSpPr/>
      </dsp:nvSpPr>
      <dsp:spPr>
        <a:xfrm>
          <a:off x="596788" y="1427988"/>
          <a:ext cx="1784985" cy="1784985"/>
        </a:xfrm>
        <a:prstGeom prst="gear6">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marL="0" lvl="0" indent="0" algn="ctr" defTabSz="711200" rtl="0">
            <a:lnSpc>
              <a:spcPct val="90000"/>
            </a:lnSpc>
            <a:spcBef>
              <a:spcPct val="0"/>
            </a:spcBef>
            <a:spcAft>
              <a:spcPct val="35000"/>
            </a:spcAft>
            <a:buNone/>
          </a:pPr>
          <a:r>
            <a:rPr lang="nl-NL" sz="1600" kern="1200" noProof="0" dirty="0"/>
            <a:t>Gelijkheid</a:t>
          </a:r>
        </a:p>
      </dsp:txBody>
      <dsp:txXfrm>
        <a:off x="1046163" y="1880079"/>
        <a:ext cx="886235" cy="880803"/>
      </dsp:txXfrm>
    </dsp:sp>
    <dsp:sp modelId="{11E70583-C9D9-4A1B-9215-04DC48DCBD8D}">
      <dsp:nvSpPr>
        <dsp:cNvPr id="0" name=""/>
        <dsp:cNvSpPr/>
      </dsp:nvSpPr>
      <dsp:spPr>
        <a:xfrm rot="20700000">
          <a:off x="1596562" y="196530"/>
          <a:ext cx="1748921" cy="1748921"/>
        </a:xfrm>
        <a:prstGeom prst="gear6">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marL="0" lvl="0" indent="0" algn="ctr" defTabSz="711200" rtl="0">
            <a:lnSpc>
              <a:spcPct val="90000"/>
            </a:lnSpc>
            <a:spcBef>
              <a:spcPct val="0"/>
            </a:spcBef>
            <a:spcAft>
              <a:spcPct val="35000"/>
            </a:spcAft>
            <a:buNone/>
          </a:pPr>
          <a:r>
            <a:rPr lang="nl-NL" sz="1600" kern="1200" noProof="0" dirty="0"/>
            <a:t>Aanleg</a:t>
          </a:r>
        </a:p>
      </dsp:txBody>
      <dsp:txXfrm rot="-20700000">
        <a:off x="1980152" y="580120"/>
        <a:ext cx="981741" cy="981741"/>
      </dsp:txXfrm>
    </dsp:sp>
    <dsp:sp modelId="{1E72715E-7366-4E78-A512-24F37F5D23DC}">
      <dsp:nvSpPr>
        <dsp:cNvPr id="0" name=""/>
        <dsp:cNvSpPr/>
      </dsp:nvSpPr>
      <dsp:spPr>
        <a:xfrm>
          <a:off x="1839004" y="1636070"/>
          <a:ext cx="3141573" cy="3141573"/>
        </a:xfrm>
        <a:prstGeom prst="circularArrow">
          <a:avLst>
            <a:gd name="adj1" fmla="val 4688"/>
            <a:gd name="adj2" fmla="val 299029"/>
            <a:gd name="adj3" fmla="val 2522244"/>
            <a:gd name="adj4" fmla="val 1584824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287C59-37F8-4A31-B5A2-F56A3CB15957}">
      <dsp:nvSpPr>
        <dsp:cNvPr id="0" name=""/>
        <dsp:cNvSpPr/>
      </dsp:nvSpPr>
      <dsp:spPr>
        <a:xfrm>
          <a:off x="280671" y="1031887"/>
          <a:ext cx="2282549" cy="228254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80456C-D6A1-43C9-80B2-09334D6E033A}">
      <dsp:nvSpPr>
        <dsp:cNvPr id="0" name=""/>
        <dsp:cNvSpPr/>
      </dsp:nvSpPr>
      <dsp:spPr>
        <a:xfrm>
          <a:off x="1192019" y="-187699"/>
          <a:ext cx="2461048" cy="246104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754B3A3-BDE5-4113-8562-CE6D37538E82}" type="datetime1">
              <a:rPr lang="nl-NL" smtClean="0"/>
              <a:t>24-2-2021</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98501B-77B5-4365-9881-C6E19A3C1E42}" type="slidenum">
              <a:rPr lang="nl-NL" smtClean="0"/>
              <a:t>‹nr.›</a:t>
            </a:fld>
            <a:endParaRPr lang="nl-NL"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3BD18A5-10F8-4B58-803B-71C25556B1C8}" type="datetime1">
              <a:rPr lang="nl-NL" smtClean="0"/>
              <a:t>24-2-2021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8BD8E7-1312-41F3-99C4-6DA5AF891969}" type="slidenum">
              <a:rPr lang="nl-NL" smtClean="0"/>
              <a:t>‹nr.›</a:t>
            </a:fld>
            <a:endParaRPr lang="nl-NL"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a:t>
            </a:fld>
            <a:endParaRPr lang="nl-NL" dirty="0"/>
          </a:p>
        </p:txBody>
      </p:sp>
    </p:spTree>
    <p:extLst>
      <p:ext uri="{BB962C8B-B14F-4D97-AF65-F5344CB8AC3E}">
        <p14:creationId xmlns:p14="http://schemas.microsoft.com/office/powerpoint/2010/main" val="454146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11</a:t>
            </a:fld>
            <a:endParaRPr lang="nl-NL" dirty="0"/>
          </a:p>
        </p:txBody>
      </p:sp>
    </p:spTree>
    <p:extLst>
      <p:ext uri="{BB962C8B-B14F-4D97-AF65-F5344CB8AC3E}">
        <p14:creationId xmlns:p14="http://schemas.microsoft.com/office/powerpoint/2010/main" val="342412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12</a:t>
            </a:fld>
            <a:endParaRPr lang="nl-NL" dirty="0"/>
          </a:p>
        </p:txBody>
      </p:sp>
    </p:spTree>
    <p:extLst>
      <p:ext uri="{BB962C8B-B14F-4D97-AF65-F5344CB8AC3E}">
        <p14:creationId xmlns:p14="http://schemas.microsoft.com/office/powerpoint/2010/main" val="107284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13</a:t>
            </a:fld>
            <a:endParaRPr lang="nl-NL" dirty="0"/>
          </a:p>
        </p:txBody>
      </p:sp>
    </p:spTree>
    <p:extLst>
      <p:ext uri="{BB962C8B-B14F-4D97-AF65-F5344CB8AC3E}">
        <p14:creationId xmlns:p14="http://schemas.microsoft.com/office/powerpoint/2010/main" val="71484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14</a:t>
            </a:fld>
            <a:endParaRPr lang="nl-NL" dirty="0"/>
          </a:p>
        </p:txBody>
      </p:sp>
    </p:spTree>
    <p:extLst>
      <p:ext uri="{BB962C8B-B14F-4D97-AF65-F5344CB8AC3E}">
        <p14:creationId xmlns:p14="http://schemas.microsoft.com/office/powerpoint/2010/main" val="21832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15</a:t>
            </a:fld>
            <a:endParaRPr lang="nl-NL" dirty="0"/>
          </a:p>
        </p:txBody>
      </p:sp>
    </p:spTree>
    <p:extLst>
      <p:ext uri="{BB962C8B-B14F-4D97-AF65-F5344CB8AC3E}">
        <p14:creationId xmlns:p14="http://schemas.microsoft.com/office/powerpoint/2010/main" val="385194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16</a:t>
            </a:fld>
            <a:endParaRPr lang="nl-NL" dirty="0"/>
          </a:p>
        </p:txBody>
      </p:sp>
    </p:spTree>
    <p:extLst>
      <p:ext uri="{BB962C8B-B14F-4D97-AF65-F5344CB8AC3E}">
        <p14:creationId xmlns:p14="http://schemas.microsoft.com/office/powerpoint/2010/main" val="92556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17</a:t>
            </a:fld>
            <a:endParaRPr lang="nl-NL" dirty="0"/>
          </a:p>
        </p:txBody>
      </p:sp>
    </p:spTree>
    <p:extLst>
      <p:ext uri="{BB962C8B-B14F-4D97-AF65-F5344CB8AC3E}">
        <p14:creationId xmlns:p14="http://schemas.microsoft.com/office/powerpoint/2010/main" val="205576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18</a:t>
            </a:fld>
            <a:endParaRPr lang="nl-NL" dirty="0"/>
          </a:p>
        </p:txBody>
      </p:sp>
    </p:spTree>
    <p:extLst>
      <p:ext uri="{BB962C8B-B14F-4D97-AF65-F5344CB8AC3E}">
        <p14:creationId xmlns:p14="http://schemas.microsoft.com/office/powerpoint/2010/main" val="347470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19</a:t>
            </a:fld>
            <a:endParaRPr lang="nl-NL" dirty="0"/>
          </a:p>
        </p:txBody>
      </p:sp>
    </p:spTree>
    <p:extLst>
      <p:ext uri="{BB962C8B-B14F-4D97-AF65-F5344CB8AC3E}">
        <p14:creationId xmlns:p14="http://schemas.microsoft.com/office/powerpoint/2010/main" val="163940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20</a:t>
            </a:fld>
            <a:endParaRPr lang="nl-NL" dirty="0"/>
          </a:p>
        </p:txBody>
      </p:sp>
    </p:spTree>
    <p:extLst>
      <p:ext uri="{BB962C8B-B14F-4D97-AF65-F5344CB8AC3E}">
        <p14:creationId xmlns:p14="http://schemas.microsoft.com/office/powerpoint/2010/main" val="371516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2</a:t>
            </a:fld>
            <a:endParaRPr lang="nl-NL" dirty="0"/>
          </a:p>
        </p:txBody>
      </p:sp>
    </p:spTree>
    <p:extLst>
      <p:ext uri="{BB962C8B-B14F-4D97-AF65-F5344CB8AC3E}">
        <p14:creationId xmlns:p14="http://schemas.microsoft.com/office/powerpoint/2010/main" val="840222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22</a:t>
            </a:fld>
            <a:endParaRPr lang="nl-NL" dirty="0"/>
          </a:p>
        </p:txBody>
      </p:sp>
    </p:spTree>
    <p:extLst>
      <p:ext uri="{BB962C8B-B14F-4D97-AF65-F5344CB8AC3E}">
        <p14:creationId xmlns:p14="http://schemas.microsoft.com/office/powerpoint/2010/main" val="396770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3</a:t>
            </a:fld>
            <a:endParaRPr lang="nl-NL" dirty="0"/>
          </a:p>
        </p:txBody>
      </p:sp>
    </p:spTree>
    <p:extLst>
      <p:ext uri="{BB962C8B-B14F-4D97-AF65-F5344CB8AC3E}">
        <p14:creationId xmlns:p14="http://schemas.microsoft.com/office/powerpoint/2010/main" val="154505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4</a:t>
            </a:fld>
            <a:endParaRPr lang="nl-NL" dirty="0"/>
          </a:p>
        </p:txBody>
      </p:sp>
    </p:spTree>
    <p:extLst>
      <p:ext uri="{BB962C8B-B14F-4D97-AF65-F5344CB8AC3E}">
        <p14:creationId xmlns:p14="http://schemas.microsoft.com/office/powerpoint/2010/main" val="500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5</a:t>
            </a:fld>
            <a:endParaRPr lang="nl-NL" dirty="0"/>
          </a:p>
        </p:txBody>
      </p:sp>
    </p:spTree>
    <p:extLst>
      <p:ext uri="{BB962C8B-B14F-4D97-AF65-F5344CB8AC3E}">
        <p14:creationId xmlns:p14="http://schemas.microsoft.com/office/powerpoint/2010/main" val="406444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6</a:t>
            </a:fld>
            <a:endParaRPr lang="nl-NL" dirty="0"/>
          </a:p>
        </p:txBody>
      </p:sp>
    </p:spTree>
    <p:extLst>
      <p:ext uri="{BB962C8B-B14F-4D97-AF65-F5344CB8AC3E}">
        <p14:creationId xmlns:p14="http://schemas.microsoft.com/office/powerpoint/2010/main" val="146981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7</a:t>
            </a:fld>
            <a:endParaRPr lang="nl-NL" dirty="0"/>
          </a:p>
        </p:txBody>
      </p:sp>
    </p:spTree>
    <p:extLst>
      <p:ext uri="{BB962C8B-B14F-4D97-AF65-F5344CB8AC3E}">
        <p14:creationId xmlns:p14="http://schemas.microsoft.com/office/powerpoint/2010/main" val="395557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8</a:t>
            </a:fld>
            <a:endParaRPr lang="nl-NL" dirty="0"/>
          </a:p>
        </p:txBody>
      </p:sp>
    </p:spTree>
    <p:extLst>
      <p:ext uri="{BB962C8B-B14F-4D97-AF65-F5344CB8AC3E}">
        <p14:creationId xmlns:p14="http://schemas.microsoft.com/office/powerpoint/2010/main" val="382060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FC8BD8E7-1312-41F3-99C4-6DA5AF891969}" type="slidenum">
              <a:rPr lang="nl-NL" smtClean="0"/>
              <a:t>9</a:t>
            </a:fld>
            <a:endParaRPr lang="nl-NL" dirty="0"/>
          </a:p>
        </p:txBody>
      </p:sp>
    </p:spTree>
    <p:extLst>
      <p:ext uri="{BB962C8B-B14F-4D97-AF65-F5344CB8AC3E}">
        <p14:creationId xmlns:p14="http://schemas.microsoft.com/office/powerpoint/2010/main" val="370525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hthoe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ctrTitle"/>
          </p:nvPr>
        </p:nvSpPr>
        <p:spPr>
          <a:xfrm>
            <a:off x="838200" y="1548245"/>
            <a:ext cx="10515600" cy="2240280"/>
          </a:xfrm>
        </p:spPr>
        <p:txBody>
          <a:bodyPr rtlCol="0" anchor="b">
            <a:normAutofit/>
          </a:bodyPr>
          <a:lstStyle>
            <a:lvl1pPr algn="ctr">
              <a:defRPr sz="4400">
                <a:solidFill>
                  <a:schemeClr val="bg1"/>
                </a:solidFill>
              </a:defRPr>
            </a:lvl1pPr>
          </a:lstStyle>
          <a:p>
            <a:pPr rtl="0"/>
            <a:r>
              <a:rPr lang="nl-NL"/>
              <a:t>Klik om stijl te bewerken</a:t>
            </a:r>
            <a:endParaRPr lang="nl-NL" dirty="0"/>
          </a:p>
        </p:txBody>
      </p:sp>
      <p:sp>
        <p:nvSpPr>
          <p:cNvPr id="3" name="Subtitel 2"/>
          <p:cNvSpPr>
            <a:spLocks noGrp="1"/>
          </p:cNvSpPr>
          <p:nvPr>
            <p:ph type="subTitle" idx="1"/>
          </p:nvPr>
        </p:nvSpPr>
        <p:spPr>
          <a:xfrm>
            <a:off x="838200" y="3854659"/>
            <a:ext cx="10515600" cy="1143000"/>
          </a:xfrm>
        </p:spPr>
        <p:txBody>
          <a:bodyPr rtlCol="0">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a:t>Klikken om de ondertitelstijl van het model te bewerken</a:t>
            </a:r>
            <a:endParaRPr lang="nl-NL"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fbeelding met bijschrift">
    <p:spTree>
      <p:nvGrpSpPr>
        <p:cNvPr id="1" name=""/>
        <p:cNvGrpSpPr/>
        <p:nvPr/>
      </p:nvGrpSpPr>
      <p:grpSpPr>
        <a:xfrm>
          <a:off x="0" y="0"/>
          <a:ext cx="0" cy="0"/>
          <a:chOff x="0" y="0"/>
          <a:chExt cx="0" cy="0"/>
        </a:xfrm>
      </p:grpSpPr>
      <p:sp>
        <p:nvSpPr>
          <p:cNvPr id="8" name="Rechthoek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nl-NL"/>
              <a:t>Klik om stijl te bewerken</a:t>
            </a:r>
            <a:endParaRPr lang="nl-NL" dirty="0"/>
          </a:p>
        </p:txBody>
      </p:sp>
      <p:sp>
        <p:nvSpPr>
          <p:cNvPr id="6"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a:t>Klikken om de tekststijl van het model te bewerken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rtlCol="0"/>
          <a:lstStyle>
            <a:lvl1pPr>
              <a:defRPr/>
            </a:lvl1pPr>
            <a:lvl5pPr>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r>
              <a:rPr lang="nl-NL" dirty="0"/>
              <a:t>Een voettekst toevoegen</a:t>
            </a:r>
          </a:p>
        </p:txBody>
      </p:sp>
      <p:sp>
        <p:nvSpPr>
          <p:cNvPr id="4" name="Tijdelijke aanduiding voor datum 3"/>
          <p:cNvSpPr>
            <a:spLocks noGrp="1"/>
          </p:cNvSpPr>
          <p:nvPr>
            <p:ph type="dt" sz="half" idx="10"/>
          </p:nvPr>
        </p:nvSpPr>
        <p:spPr/>
        <p:txBody>
          <a:bodyPr rtlCol="0"/>
          <a:lstStyle/>
          <a:p>
            <a:pPr rtl="0"/>
            <a:fld id="{112F187B-7C71-4F3F-AF12-1934E78512CE}" type="datetime1">
              <a:rPr lang="nl-NL" smtClean="0"/>
              <a:t>24-2-2021</a:t>
            </a:fld>
            <a:endParaRPr lang="nl-NL" dirty="0"/>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457200"/>
            <a:ext cx="1943100" cy="5719762"/>
          </a:xfrm>
        </p:spPr>
        <p:txBody>
          <a:bodyPr vert="eaVert"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a:xfrm>
            <a:off x="1524000" y="457200"/>
            <a:ext cx="7048500" cy="5719762"/>
          </a:xfrm>
        </p:spPr>
        <p:txBody>
          <a:bodyPr vert="eaVert" rtlCol="0"/>
          <a:lstStyle>
            <a:lvl1pPr>
              <a:defRPr/>
            </a:lvl1pPr>
            <a:lvl5pPr>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r>
              <a:rPr lang="nl-NL" dirty="0"/>
              <a:t>Een voettekst toevoegen</a:t>
            </a:r>
          </a:p>
        </p:txBody>
      </p:sp>
      <p:sp>
        <p:nvSpPr>
          <p:cNvPr id="4" name="Tijdelijke aanduiding voor datum 3"/>
          <p:cNvSpPr>
            <a:spLocks noGrp="1"/>
          </p:cNvSpPr>
          <p:nvPr>
            <p:ph type="dt" sz="half" idx="10"/>
          </p:nvPr>
        </p:nvSpPr>
        <p:spPr/>
        <p:txBody>
          <a:bodyPr rtlCol="0"/>
          <a:lstStyle/>
          <a:p>
            <a:pPr rtl="0"/>
            <a:fld id="{5F704E6C-2109-4B2F-B77C-31BBCA550BE3}" type="datetime1">
              <a:rPr lang="nl-NL" smtClean="0"/>
              <a:t>24-2-2021</a:t>
            </a:fld>
            <a:endParaRPr lang="nl-NL" dirty="0"/>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en">
    <p:bg>
      <p:bgRef idx="1001">
        <a:schemeClr val="bg1"/>
      </p:bgRef>
    </p:bg>
    <p:spTree>
      <p:nvGrpSpPr>
        <p:cNvPr id="1" name=""/>
        <p:cNvGrpSpPr/>
        <p:nvPr/>
      </p:nvGrpSpPr>
      <p:grpSpPr>
        <a:xfrm>
          <a:off x="0" y="0"/>
          <a:ext cx="0" cy="0"/>
          <a:chOff x="0" y="0"/>
          <a:chExt cx="0" cy="0"/>
        </a:xfrm>
      </p:grpSpPr>
      <p:sp>
        <p:nvSpPr>
          <p:cNvPr id="8" name="Rechthoek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ctrTitle"/>
          </p:nvPr>
        </p:nvSpPr>
        <p:spPr>
          <a:xfrm>
            <a:off x="533400" y="5084483"/>
            <a:ext cx="11125200" cy="914400"/>
          </a:xfrm>
        </p:spPr>
        <p:txBody>
          <a:bodyPr rtlCol="0" anchor="b">
            <a:normAutofit/>
          </a:bodyPr>
          <a:lstStyle>
            <a:lvl1pPr algn="ctr">
              <a:defRPr sz="4400" spc="-50" baseline="0">
                <a:solidFill>
                  <a:schemeClr val="bg1"/>
                </a:solidFill>
              </a:defRPr>
            </a:lvl1pPr>
          </a:lstStyle>
          <a:p>
            <a:pPr rtl="0"/>
            <a:r>
              <a:rPr lang="nl-NL"/>
              <a:t>Klik om stijl te bewerken</a:t>
            </a:r>
            <a:endParaRPr lang="nl-NL" dirty="0"/>
          </a:p>
        </p:txBody>
      </p:sp>
      <p:sp>
        <p:nvSpPr>
          <p:cNvPr id="9" name="Tijdelijke aanduiding voor afbeelding 2" descr="Een lege tijdelijke aanduiding om een afbeelding toe te voegen. Klik op de tijdelijke aanduiding en selecteer de afbeelding die u wilt toevoegen"/>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sp>
        <p:nvSpPr>
          <p:cNvPr id="13" name="Tijdelijke aanduiding voor afbeelding 2" descr="Een lege tijdelijke aanduiding om een afbeelding toe te voegen. Klik op de tijdelijke aanduiding en selecteer de afbeelding die u wilt toevoegen"/>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sp>
        <p:nvSpPr>
          <p:cNvPr id="14" name="Tijdelijke aanduiding voor afbeelding 2" descr="Een lege tijdelijke aanduiding om een afbeelding toe te voegen. Klik op de tijdelijke aanduiding en selecteer de afbeelding die u wilt toevoegen"/>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sp>
        <p:nvSpPr>
          <p:cNvPr id="3" name="Subtitel 2"/>
          <p:cNvSpPr>
            <a:spLocks noGrp="1"/>
          </p:cNvSpPr>
          <p:nvPr>
            <p:ph type="subTitle" idx="1"/>
          </p:nvPr>
        </p:nvSpPr>
        <p:spPr>
          <a:xfrm>
            <a:off x="533400" y="6043123"/>
            <a:ext cx="11125200" cy="571500"/>
          </a:xfrm>
        </p:spPr>
        <p:txBody>
          <a:bodyPr rtlCol="0">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a:t>Klikken om de ondertitelstijl van het model te bewerken</a:t>
            </a:r>
            <a:endParaRPr lang="nl-NL" dirty="0"/>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idx="1"/>
          </p:nvPr>
        </p:nvSpPr>
        <p:spPr/>
        <p:txBody>
          <a:bodyPr rtlCol="0"/>
          <a:lstStyle>
            <a:lvl1pPr>
              <a:defRPr/>
            </a:lvl1pPr>
            <a:lvl5pPr>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r>
              <a:rPr lang="nl-NL" dirty="0"/>
              <a:t>Een voettekst toevoegen</a:t>
            </a:r>
          </a:p>
        </p:txBody>
      </p:sp>
      <p:sp>
        <p:nvSpPr>
          <p:cNvPr id="4" name="Tijdelijke aanduiding voor datum 3"/>
          <p:cNvSpPr>
            <a:spLocks noGrp="1"/>
          </p:cNvSpPr>
          <p:nvPr>
            <p:ph type="dt" sz="half" idx="10"/>
          </p:nvPr>
        </p:nvSpPr>
        <p:spPr/>
        <p:txBody>
          <a:bodyPr rtlCol="0"/>
          <a:lstStyle/>
          <a:p>
            <a:pPr rtl="0"/>
            <a:fld id="{0781B5DA-2E01-48D3-8F73-5136EDA27B92}" type="datetime1">
              <a:rPr lang="nl-NL" smtClean="0"/>
              <a:t>24-2-2021</a:t>
            </a:fld>
            <a:endParaRPr lang="nl-NL" dirty="0"/>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hthoe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title"/>
          </p:nvPr>
        </p:nvSpPr>
        <p:spPr>
          <a:xfrm>
            <a:off x="831850" y="2483427"/>
            <a:ext cx="10515600" cy="2743200"/>
          </a:xfrm>
        </p:spPr>
        <p:txBody>
          <a:bodyPr rtlCol="0" anchor="b">
            <a:normAutofit/>
          </a:bodyPr>
          <a:lstStyle>
            <a:lvl1pPr algn="ctr">
              <a:defRPr sz="4400" spc="-50" baseline="0">
                <a:solidFill>
                  <a:schemeClr val="bg1"/>
                </a:solidFill>
              </a:defRPr>
            </a:lvl1pPr>
          </a:lstStyle>
          <a:p>
            <a:pPr rtl="0"/>
            <a:r>
              <a:rPr lang="nl-NL"/>
              <a:t>Klik om stijl te bewerken</a:t>
            </a:r>
            <a:endParaRPr lang="nl-NL" dirty="0"/>
          </a:p>
        </p:txBody>
      </p:sp>
      <p:sp>
        <p:nvSpPr>
          <p:cNvPr id="5" name="Tijdelijke aanduiding voor tekst 4"/>
          <p:cNvSpPr>
            <a:spLocks noGrp="1"/>
          </p:cNvSpPr>
          <p:nvPr>
            <p:ph type="body" sz="quarter" idx="10"/>
          </p:nvPr>
        </p:nvSpPr>
        <p:spPr>
          <a:xfrm>
            <a:off x="835025" y="5257800"/>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nl-NL"/>
              <a:t>Klikken om de tekststijl van het model te bewerken</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sz="half" idx="1"/>
          </p:nvPr>
        </p:nvSpPr>
        <p:spPr>
          <a:xfrm>
            <a:off x="15240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1722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r>
              <a:rPr lang="nl-NL" dirty="0"/>
              <a:t>Een voettekst toevoegen</a:t>
            </a:r>
          </a:p>
        </p:txBody>
      </p:sp>
      <p:sp>
        <p:nvSpPr>
          <p:cNvPr id="5" name="Tijdelijke aanduiding voor datum 4"/>
          <p:cNvSpPr>
            <a:spLocks noGrp="1"/>
          </p:cNvSpPr>
          <p:nvPr>
            <p:ph type="dt" sz="half" idx="10"/>
          </p:nvPr>
        </p:nvSpPr>
        <p:spPr/>
        <p:txBody>
          <a:bodyPr rtlCol="0"/>
          <a:lstStyle/>
          <a:p>
            <a:pPr rtl="0"/>
            <a:fld id="{BC58A67D-97C8-4806-9A00-B0E910DA0023}" type="datetime1">
              <a:rPr lang="nl-NL" smtClean="0"/>
              <a:t>24-2-2021</a:t>
            </a:fld>
            <a:endParaRPr lang="nl-NL" dirty="0"/>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tekst 2"/>
          <p:cNvSpPr>
            <a:spLocks noGrp="1"/>
          </p:cNvSpPr>
          <p:nvPr>
            <p:ph type="body" idx="1"/>
          </p:nvPr>
        </p:nvSpPr>
        <p:spPr>
          <a:xfrm>
            <a:off x="1527048"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1527048"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172200"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6" name="Tijdelijke aanduiding voor inhoud 5"/>
          <p:cNvSpPr>
            <a:spLocks noGrp="1"/>
          </p:cNvSpPr>
          <p:nvPr>
            <p:ph sz="quarter" idx="4"/>
          </p:nvPr>
        </p:nvSpPr>
        <p:spPr>
          <a:xfrm>
            <a:off x="6172200"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8" name="Tijdelijke aanduiding voor voettekst 7"/>
          <p:cNvSpPr>
            <a:spLocks noGrp="1"/>
          </p:cNvSpPr>
          <p:nvPr>
            <p:ph type="ftr" sz="quarter" idx="11"/>
          </p:nvPr>
        </p:nvSpPr>
        <p:spPr/>
        <p:txBody>
          <a:bodyPr rtlCol="0"/>
          <a:lstStyle/>
          <a:p>
            <a:pPr rtl="0"/>
            <a:r>
              <a:rPr lang="nl-NL" dirty="0"/>
              <a:t>Een voettekst toevoegen</a:t>
            </a:r>
          </a:p>
        </p:txBody>
      </p:sp>
      <p:sp>
        <p:nvSpPr>
          <p:cNvPr id="7" name="Tijdelijke aanduiding voor datum 6"/>
          <p:cNvSpPr>
            <a:spLocks noGrp="1"/>
          </p:cNvSpPr>
          <p:nvPr>
            <p:ph type="dt" sz="half" idx="10"/>
          </p:nvPr>
        </p:nvSpPr>
        <p:spPr/>
        <p:txBody>
          <a:bodyPr rtlCol="0"/>
          <a:lstStyle/>
          <a:p>
            <a:pPr rtl="0"/>
            <a:fld id="{694F0715-BA4C-45F7-9BF9-72A9A5F4F9CE}" type="datetime1">
              <a:rPr lang="nl-NL" smtClean="0"/>
              <a:t>24-2-2021</a:t>
            </a:fld>
            <a:endParaRPr lang="nl-NL" dirty="0"/>
          </a:p>
        </p:txBody>
      </p:sp>
      <p:sp>
        <p:nvSpPr>
          <p:cNvPr id="9" name="Tijdelijke aanduiding voor dianummer 8"/>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4" name="Tijdelijke aanduiding voor voettekst 3"/>
          <p:cNvSpPr>
            <a:spLocks noGrp="1"/>
          </p:cNvSpPr>
          <p:nvPr>
            <p:ph type="ftr" sz="quarter" idx="11"/>
          </p:nvPr>
        </p:nvSpPr>
        <p:spPr/>
        <p:txBody>
          <a:bodyPr rtlCol="0"/>
          <a:lstStyle/>
          <a:p>
            <a:pPr rtl="0"/>
            <a:r>
              <a:rPr lang="nl-NL" dirty="0"/>
              <a:t>Een voettekst toevoegen</a:t>
            </a:r>
          </a:p>
        </p:txBody>
      </p:sp>
      <p:sp>
        <p:nvSpPr>
          <p:cNvPr id="3" name="Tijdelijke aanduiding voor datum 2"/>
          <p:cNvSpPr>
            <a:spLocks noGrp="1"/>
          </p:cNvSpPr>
          <p:nvPr>
            <p:ph type="dt" sz="half" idx="10"/>
          </p:nvPr>
        </p:nvSpPr>
        <p:spPr/>
        <p:txBody>
          <a:bodyPr rtlCol="0"/>
          <a:lstStyle/>
          <a:p>
            <a:pPr rtl="0"/>
            <a:fld id="{E6FA6EEA-5DC6-438B-8085-01755BE53716}" type="datetime1">
              <a:rPr lang="nl-NL" smtClean="0"/>
              <a:t>24-2-2021</a:t>
            </a:fld>
            <a:endParaRPr lang="nl-NL" dirty="0"/>
          </a:p>
        </p:txBody>
      </p:sp>
      <p:sp>
        <p:nvSpPr>
          <p:cNvPr id="5" name="Tijdelijke aanduiding voor dianummer 4"/>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151812" y="1672934"/>
            <a:ext cx="3506788" cy="2880360"/>
          </a:xfrm>
        </p:spPr>
        <p:txBody>
          <a:bodyPr rtlCol="0" anchor="b">
            <a:normAutofit/>
          </a:bodyPr>
          <a:lstStyle>
            <a:lvl1pPr>
              <a:defRPr sz="3000"/>
            </a:lvl1pPr>
          </a:lstStyle>
          <a:p>
            <a:pPr rtl="0"/>
            <a:r>
              <a:rPr lang="nl-NL"/>
              <a:t>Klik om stijl te bewerken</a:t>
            </a:r>
            <a:endParaRPr lang="nl-NL" dirty="0"/>
          </a:p>
        </p:txBody>
      </p:sp>
      <p:sp>
        <p:nvSpPr>
          <p:cNvPr id="3" name="Tijdelijke aanduiding voor inhoud 2"/>
          <p:cNvSpPr>
            <a:spLocks noGrp="1"/>
          </p:cNvSpPr>
          <p:nvPr>
            <p:ph idx="1"/>
          </p:nvPr>
        </p:nvSpPr>
        <p:spPr>
          <a:xfrm>
            <a:off x="530352" y="457200"/>
            <a:ext cx="7242111" cy="5715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tekst 3"/>
          <p:cNvSpPr>
            <a:spLocks noGrp="1"/>
          </p:cNvSpPr>
          <p:nvPr>
            <p:ph type="body" sz="half" idx="2"/>
          </p:nvPr>
        </p:nvSpPr>
        <p:spPr>
          <a:xfrm>
            <a:off x="8151812" y="4590288"/>
            <a:ext cx="3514564" cy="1581912"/>
          </a:xfrm>
        </p:spPr>
        <p:txBody>
          <a:bodyPr rtlCol="0"/>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dirty="0"/>
              <a:t>Een voettekst toevoegen</a:t>
            </a:r>
          </a:p>
        </p:txBody>
      </p:sp>
      <p:sp>
        <p:nvSpPr>
          <p:cNvPr id="5" name="Tijdelijke aanduiding voor datum 4"/>
          <p:cNvSpPr>
            <a:spLocks noGrp="1"/>
          </p:cNvSpPr>
          <p:nvPr>
            <p:ph type="dt" sz="half" idx="10"/>
          </p:nvPr>
        </p:nvSpPr>
        <p:spPr/>
        <p:txBody>
          <a:bodyPr rtlCol="0"/>
          <a:lstStyle/>
          <a:p>
            <a:pPr rtl="0"/>
            <a:fld id="{0F5FC928-7543-4F3A-B55E-AFB3B4F68F8F}" type="datetime1">
              <a:rPr lang="nl-NL" smtClean="0"/>
              <a:t>24-2-2021</a:t>
            </a:fld>
            <a:endParaRPr lang="nl-NL" dirty="0"/>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7" name="Rechthoek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 name="Tijdelijke aanduiding voor voettekst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pPr rtl="0"/>
            <a:r>
              <a:rPr lang="nl-NL" dirty="0"/>
              <a:t>Een voettekst toevoegen</a:t>
            </a:r>
          </a:p>
        </p:txBody>
      </p:sp>
      <p:sp>
        <p:nvSpPr>
          <p:cNvPr id="4" name="Tijdelijke aanduiding voor datum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pPr rtl="0"/>
            <a:fld id="{3AE85025-87CF-494A-AC5A-C197F6A48FD8}" type="datetime1">
              <a:rPr lang="nl-NL" smtClean="0"/>
              <a:t>24-2-2021</a:t>
            </a:fld>
            <a:endParaRPr lang="nl-NL" dirty="0"/>
          </a:p>
        </p:txBody>
      </p:sp>
      <p:sp>
        <p:nvSpPr>
          <p:cNvPr id="6" name="Tijdelijke aanduiding voor dianumm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pPr rtl="0"/>
            <a:fld id="{E31375A4-56A4-47D6-9801-1991572033F7}" type="slidenum">
              <a:rPr lang="nl-NL" smtClean="0"/>
              <a:pPr rtl="0"/>
              <a:t>‹nr.›</a:t>
            </a:fld>
            <a:endParaRPr lang="nl-NL"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f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Toekomst met plezier </a:t>
            </a:r>
          </a:p>
        </p:txBody>
      </p:sp>
      <p:sp>
        <p:nvSpPr>
          <p:cNvPr id="3" name="Subtitel 2"/>
          <p:cNvSpPr>
            <a:spLocks noGrp="1"/>
          </p:cNvSpPr>
          <p:nvPr>
            <p:ph type="subTitle" idx="1"/>
          </p:nvPr>
        </p:nvSpPr>
        <p:spPr/>
        <p:txBody>
          <a:bodyPr rtlCol="0">
            <a:normAutofit fontScale="70000" lnSpcReduction="20000"/>
          </a:bodyPr>
          <a:lstStyle/>
          <a:p>
            <a:r>
              <a:rPr lang="nl-NL" dirty="0"/>
              <a:t>Succes is een nevenverschijnsel dat nooit het doel mag worden !</a:t>
            </a:r>
            <a:br>
              <a:rPr lang="nl-NL" dirty="0"/>
            </a:br>
            <a:br>
              <a:rPr lang="nl-NL" dirty="0"/>
            </a:br>
            <a:r>
              <a:rPr lang="nl-NL" dirty="0"/>
              <a:t>- DE TUSSENSTAND -</a:t>
            </a:r>
          </a:p>
        </p:txBody>
      </p:sp>
      <p:pic>
        <p:nvPicPr>
          <p:cNvPr id="10" name="Tijdelijke aanduiding voor afbeelding 9" descr="Afbeelding met persoon, buiten, gras, jongen&#10;&#10;Automatisch gegenereerde beschrijving">
            <a:extLst>
              <a:ext uri="{FF2B5EF4-FFF2-40B4-BE49-F238E27FC236}">
                <a16:creationId xmlns:a16="http://schemas.microsoft.com/office/drawing/2014/main" id="{72243856-6E12-47F5-A5E8-52891F60E07F}"/>
              </a:ext>
            </a:extLst>
          </p:cNvPr>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203" r="203"/>
          <a:stretch>
            <a:fillRect/>
          </a:stretch>
        </p:blipFill>
        <p:spPr/>
      </p:pic>
      <p:pic>
        <p:nvPicPr>
          <p:cNvPr id="18" name="Tijdelijke aanduiding voor afbeelding 17" descr="Afbeelding met hek, gras, man, spel&#10;&#10;Automatisch gegenereerde beschrijving">
            <a:extLst>
              <a:ext uri="{FF2B5EF4-FFF2-40B4-BE49-F238E27FC236}">
                <a16:creationId xmlns:a16="http://schemas.microsoft.com/office/drawing/2014/main" id="{D29AFD7F-177A-44C9-AC01-292AA40F8A91}"/>
              </a:ext>
            </a:extLst>
          </p:cNvPr>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21321" r="21321"/>
          <a:stretch>
            <a:fillRect/>
          </a:stretch>
        </p:blipFill>
        <p:spPr>
          <a:xfrm rot="5400000">
            <a:off x="3661411" y="361950"/>
            <a:ext cx="4746625" cy="4022725"/>
          </a:xfrm>
        </p:spPr>
      </p:pic>
      <p:pic>
        <p:nvPicPr>
          <p:cNvPr id="28" name="Tijdelijke aanduiding voor afbeelding 27">
            <a:extLst>
              <a:ext uri="{FF2B5EF4-FFF2-40B4-BE49-F238E27FC236}">
                <a16:creationId xmlns:a16="http://schemas.microsoft.com/office/drawing/2014/main" id="{CD105CA4-2F7B-45A8-A437-0E054F9CCAB6}"/>
              </a:ext>
            </a:extLst>
          </p:cNvPr>
          <p:cNvPicPr>
            <a:picLocks noGrp="1" noChangeAspect="1"/>
          </p:cNvPicPr>
          <p:nvPr>
            <p:ph type="pic" idx="12"/>
          </p:nvPr>
        </p:nvPicPr>
        <p:blipFill>
          <a:blip r:embed="rId5"/>
          <a:srcRect l="24279" r="24279"/>
          <a:stretch>
            <a:fillRect/>
          </a:stretch>
        </p:blipFill>
        <p:spPr>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A96FC-FCDA-4F38-9891-B220B57B722D}"/>
              </a:ext>
            </a:extLst>
          </p:cNvPr>
          <p:cNvSpPr>
            <a:spLocks noGrp="1"/>
          </p:cNvSpPr>
          <p:nvPr>
            <p:ph type="title"/>
          </p:nvPr>
        </p:nvSpPr>
        <p:spPr/>
        <p:txBody>
          <a:bodyPr>
            <a:normAutofit fontScale="90000"/>
          </a:bodyPr>
          <a:lstStyle/>
          <a:p>
            <a:r>
              <a:rPr lang="nl-NL" dirty="0"/>
              <a:t>Ook buiten </a:t>
            </a:r>
            <a:r>
              <a:rPr lang="nl-NL" dirty="0" err="1"/>
              <a:t>almelo</a:t>
            </a:r>
            <a:r>
              <a:rPr lang="nl-NL" dirty="0"/>
              <a:t>:</a:t>
            </a:r>
            <a:br>
              <a:rPr lang="nl-NL" dirty="0"/>
            </a:br>
            <a:br>
              <a:rPr lang="nl-NL" dirty="0"/>
            </a:br>
            <a:endParaRPr lang="nl-NL" dirty="0"/>
          </a:p>
        </p:txBody>
      </p:sp>
      <p:sp>
        <p:nvSpPr>
          <p:cNvPr id="3" name="Tekstvak 2">
            <a:extLst>
              <a:ext uri="{FF2B5EF4-FFF2-40B4-BE49-F238E27FC236}">
                <a16:creationId xmlns:a16="http://schemas.microsoft.com/office/drawing/2014/main" id="{E95E7A94-E2A7-4BE0-AC36-8F11DD8FD119}"/>
              </a:ext>
            </a:extLst>
          </p:cNvPr>
          <p:cNvSpPr txBox="1"/>
          <p:nvPr/>
        </p:nvSpPr>
        <p:spPr>
          <a:xfrm>
            <a:off x="1524000" y="1508760"/>
            <a:ext cx="6678168" cy="3970318"/>
          </a:xfrm>
          <a:prstGeom prst="rect">
            <a:avLst/>
          </a:prstGeom>
          <a:noFill/>
        </p:spPr>
        <p:txBody>
          <a:bodyPr wrap="square" rtlCol="0">
            <a:spAutoFit/>
          </a:bodyPr>
          <a:lstStyle/>
          <a:p>
            <a:r>
              <a:rPr lang="nl-NL" dirty="0"/>
              <a:t>Jan Dirk van der Zee, directeur amateurvoetbal binnen de KNVB, is lovend over de vernieuwende aanpak van AVC Heracles met betrekking tot de jongste jeugd. ‘Je ruikt de lente in het voetbal’, schrijft Van der Zee in zijn column op de website van de KNVB.</a:t>
            </a:r>
            <a:br>
              <a:rPr lang="nl-NL" dirty="0"/>
            </a:br>
            <a:br>
              <a:rPr lang="nl-NL" dirty="0"/>
            </a:br>
            <a:br>
              <a:rPr lang="nl-NL" dirty="0"/>
            </a:br>
            <a:r>
              <a:rPr lang="nl-NL" b="1" dirty="0"/>
              <a:t>Heracles is ‘verder’</a:t>
            </a:r>
          </a:p>
          <a:p>
            <a:r>
              <a:rPr lang="nl-NL" dirty="0"/>
              <a:t>Van der Zee haalt die uitspraak nogmaals aan en juicht de grote veranderingen bij de Almelose club toe. Volgens directeur amateurvoetbal Van der Zee is AVC Heracles ‘al verder’ dan andere clubs, als SV Orion in Nijmegen, Swift in Amsterdam, Hercules in Utrecht en Be Quick 1887 uit Groningen, die meedoen aan een proef van de KNVB.</a:t>
            </a:r>
          </a:p>
          <a:p>
            <a:endParaRPr lang="nl-NL" dirty="0"/>
          </a:p>
        </p:txBody>
      </p:sp>
      <p:pic>
        <p:nvPicPr>
          <p:cNvPr id="5" name="Afbeelding 4">
            <a:extLst>
              <a:ext uri="{FF2B5EF4-FFF2-40B4-BE49-F238E27FC236}">
                <a16:creationId xmlns:a16="http://schemas.microsoft.com/office/drawing/2014/main" id="{E8D280D3-6A24-4ADC-B562-A79935E55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171" y="762112"/>
            <a:ext cx="2451839" cy="4716966"/>
          </a:xfrm>
          <a:prstGeom prst="rect">
            <a:avLst/>
          </a:prstGeom>
        </p:spPr>
      </p:pic>
    </p:spTree>
    <p:extLst>
      <p:ext uri="{BB962C8B-B14F-4D97-AF65-F5344CB8AC3E}">
        <p14:creationId xmlns:p14="http://schemas.microsoft.com/office/powerpoint/2010/main" val="105352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1850" y="1338606"/>
            <a:ext cx="10515600" cy="1163674"/>
          </a:xfrm>
        </p:spPr>
        <p:txBody>
          <a:bodyPr rtlCol="0">
            <a:normAutofit/>
          </a:bodyPr>
          <a:lstStyle/>
          <a:p>
            <a:pPr rtl="0"/>
            <a:r>
              <a:rPr lang="nl-NL" sz="7200" dirty="0"/>
              <a:t>DOEL</a:t>
            </a:r>
          </a:p>
        </p:txBody>
      </p:sp>
      <p:sp>
        <p:nvSpPr>
          <p:cNvPr id="7" name="Tijdelijke aanduiding voor tekst 6"/>
          <p:cNvSpPr>
            <a:spLocks noGrp="1"/>
          </p:cNvSpPr>
          <p:nvPr>
            <p:ph type="body" sz="quarter" idx="10"/>
          </p:nvPr>
        </p:nvSpPr>
        <p:spPr>
          <a:xfrm>
            <a:off x="838200" y="2627721"/>
            <a:ext cx="10515600" cy="914400"/>
          </a:xfrm>
        </p:spPr>
        <p:txBody>
          <a:bodyPr rtlCol="0"/>
          <a:lstStyle/>
          <a:p>
            <a:pPr rtl="0"/>
            <a:r>
              <a:rPr lang="nl-NL" dirty="0"/>
              <a:t>in 5 jaar op basis van gelijkheid, plezierig naar hoofdklassevoetbal in bovenbouw</a:t>
            </a:r>
          </a:p>
        </p:txBody>
      </p:sp>
      <p:sp>
        <p:nvSpPr>
          <p:cNvPr id="2" name="Rechthoek 1">
            <a:extLst>
              <a:ext uri="{FF2B5EF4-FFF2-40B4-BE49-F238E27FC236}">
                <a16:creationId xmlns:a16="http://schemas.microsoft.com/office/drawing/2014/main" id="{E3BB6EE2-6D84-4F24-86C0-2D1C9FAB8F62}"/>
              </a:ext>
            </a:extLst>
          </p:cNvPr>
          <p:cNvSpPr/>
          <p:nvPr/>
        </p:nvSpPr>
        <p:spPr>
          <a:xfrm>
            <a:off x="2627587" y="2967335"/>
            <a:ext cx="6936835" cy="923330"/>
          </a:xfrm>
          <a:prstGeom prst="rect">
            <a:avLst/>
          </a:prstGeom>
          <a:noFill/>
        </p:spPr>
        <p:txBody>
          <a:bodyPr wrap="none" lIns="91440" tIns="45720" rIns="91440" bIns="45720">
            <a:spAutoFit/>
          </a:bodyPr>
          <a:lstStyle/>
          <a:p>
            <a:pPr algn="ctr"/>
            <a:r>
              <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Jeugdvoetbalplan 2024</a:t>
            </a:r>
          </a:p>
        </p:txBody>
      </p:sp>
      <p:sp>
        <p:nvSpPr>
          <p:cNvPr id="3" name="Rechthoek 2">
            <a:extLst>
              <a:ext uri="{FF2B5EF4-FFF2-40B4-BE49-F238E27FC236}">
                <a16:creationId xmlns:a16="http://schemas.microsoft.com/office/drawing/2014/main" id="{7F5B776F-C8D5-4945-9F98-50922CE27E0C}"/>
              </a:ext>
            </a:extLst>
          </p:cNvPr>
          <p:cNvSpPr/>
          <p:nvPr/>
        </p:nvSpPr>
        <p:spPr>
          <a:xfrm>
            <a:off x="268634" y="3869868"/>
            <a:ext cx="7827464"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investeren in breedtesport</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hthoek 4">
            <a:extLst>
              <a:ext uri="{FF2B5EF4-FFF2-40B4-BE49-F238E27FC236}">
                <a16:creationId xmlns:a16="http://schemas.microsoft.com/office/drawing/2014/main" id="{747FE515-82CC-4F0C-9B6E-604D03312BE0}"/>
              </a:ext>
            </a:extLst>
          </p:cNvPr>
          <p:cNvSpPr/>
          <p:nvPr/>
        </p:nvSpPr>
        <p:spPr>
          <a:xfrm>
            <a:off x="3249806" y="4931063"/>
            <a:ext cx="2402004"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trainers</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hthoek 5">
            <a:extLst>
              <a:ext uri="{FF2B5EF4-FFF2-40B4-BE49-F238E27FC236}">
                <a16:creationId xmlns:a16="http://schemas.microsoft.com/office/drawing/2014/main" id="{5C420403-0220-4B7C-A2CA-DF58A3E82044}"/>
              </a:ext>
            </a:extLst>
          </p:cNvPr>
          <p:cNvSpPr/>
          <p:nvPr/>
        </p:nvSpPr>
        <p:spPr>
          <a:xfrm>
            <a:off x="574610" y="4931063"/>
            <a:ext cx="2707794"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opleiden</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hthoek 7">
            <a:extLst>
              <a:ext uri="{FF2B5EF4-FFF2-40B4-BE49-F238E27FC236}">
                <a16:creationId xmlns:a16="http://schemas.microsoft.com/office/drawing/2014/main" id="{D9156467-68FB-4598-A619-E8DF9868C5A0}"/>
              </a:ext>
            </a:extLst>
          </p:cNvPr>
          <p:cNvSpPr/>
          <p:nvPr/>
        </p:nvSpPr>
        <p:spPr>
          <a:xfrm>
            <a:off x="4351234" y="4448044"/>
            <a:ext cx="7266156"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aanvallen EN verdedigen</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hthoek 8">
            <a:extLst>
              <a:ext uri="{FF2B5EF4-FFF2-40B4-BE49-F238E27FC236}">
                <a16:creationId xmlns:a16="http://schemas.microsoft.com/office/drawing/2014/main" id="{9279D986-48D6-45F3-8B2B-2B3630814B9F}"/>
              </a:ext>
            </a:extLst>
          </p:cNvPr>
          <p:cNvSpPr/>
          <p:nvPr/>
        </p:nvSpPr>
        <p:spPr>
          <a:xfrm>
            <a:off x="4351234" y="5467088"/>
            <a:ext cx="5306068"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Iedereen telt mee</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649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rtlCol="0"/>
          <a:lstStyle/>
          <a:p>
            <a:pPr rtl="0"/>
            <a:r>
              <a:rPr lang="nl-NL" dirty="0"/>
              <a:t>doel</a:t>
            </a:r>
          </a:p>
        </p:txBody>
      </p:sp>
      <p:sp>
        <p:nvSpPr>
          <p:cNvPr id="2" name="Tijdelijke aanduiding voor tekst 1"/>
          <p:cNvSpPr>
            <a:spLocks noGrp="1"/>
          </p:cNvSpPr>
          <p:nvPr>
            <p:ph type="body" idx="1"/>
          </p:nvPr>
        </p:nvSpPr>
        <p:spPr/>
        <p:txBody>
          <a:bodyPr rtlCol="0"/>
          <a:lstStyle/>
          <a:p>
            <a:pPr rtl="0"/>
            <a:r>
              <a:rPr lang="nl-NL" dirty="0"/>
              <a:t>Nodig</a:t>
            </a:r>
          </a:p>
        </p:txBody>
      </p:sp>
      <p:sp>
        <p:nvSpPr>
          <p:cNvPr id="3" name="Tijdelijke aanduiding voor inhoud 2"/>
          <p:cNvSpPr>
            <a:spLocks noGrp="1"/>
          </p:cNvSpPr>
          <p:nvPr>
            <p:ph sz="half" idx="2"/>
          </p:nvPr>
        </p:nvSpPr>
        <p:spPr/>
        <p:txBody>
          <a:bodyPr rtlCol="0"/>
          <a:lstStyle/>
          <a:p>
            <a:pPr rtl="0"/>
            <a:r>
              <a:rPr lang="nl-NL" dirty="0"/>
              <a:t>Kwalitatief goede spelers</a:t>
            </a:r>
          </a:p>
          <a:p>
            <a:pPr rtl="0"/>
            <a:r>
              <a:rPr lang="nl-NL" dirty="0"/>
              <a:t>Kwalitatief goede trainers</a:t>
            </a:r>
          </a:p>
          <a:p>
            <a:pPr rtl="0"/>
            <a:r>
              <a:rPr lang="nl-NL" dirty="0"/>
              <a:t>Communicatie</a:t>
            </a:r>
          </a:p>
          <a:p>
            <a:pPr rtl="0"/>
            <a:r>
              <a:rPr lang="nl-NL" dirty="0"/>
              <a:t>Ouders</a:t>
            </a:r>
          </a:p>
          <a:p>
            <a:pPr rtl="0"/>
            <a:r>
              <a:rPr lang="nl-NL" dirty="0"/>
              <a:t>Stimulans</a:t>
            </a:r>
          </a:p>
          <a:p>
            <a:pPr rtl="0"/>
            <a:endParaRPr lang="nl-NL" dirty="0"/>
          </a:p>
        </p:txBody>
      </p:sp>
      <p:sp>
        <p:nvSpPr>
          <p:cNvPr id="4" name="Tijdelijke aanduiding voor tekst 3"/>
          <p:cNvSpPr>
            <a:spLocks noGrp="1"/>
          </p:cNvSpPr>
          <p:nvPr>
            <p:ph type="body" sz="quarter" idx="3"/>
          </p:nvPr>
        </p:nvSpPr>
        <p:spPr/>
        <p:txBody>
          <a:bodyPr rtlCol="0"/>
          <a:lstStyle/>
          <a:p>
            <a:pPr rtl="0"/>
            <a:r>
              <a:rPr lang="nl-NL" dirty="0"/>
              <a:t>Hoe te behalen</a:t>
            </a:r>
          </a:p>
        </p:txBody>
      </p:sp>
      <p:sp>
        <p:nvSpPr>
          <p:cNvPr id="5" name="Tijdelijke aanduiding voor inhoud 4"/>
          <p:cNvSpPr>
            <a:spLocks noGrp="1"/>
          </p:cNvSpPr>
          <p:nvPr>
            <p:ph sz="quarter" idx="4"/>
          </p:nvPr>
        </p:nvSpPr>
        <p:spPr>
          <a:xfrm>
            <a:off x="6172199" y="2481943"/>
            <a:ext cx="5158819" cy="3690257"/>
          </a:xfrm>
        </p:spPr>
        <p:txBody>
          <a:bodyPr rtlCol="0">
            <a:normAutofit/>
          </a:bodyPr>
          <a:lstStyle/>
          <a:p>
            <a:pPr rtl="0"/>
            <a:r>
              <a:rPr lang="nl-NL" dirty="0"/>
              <a:t>Goede scouting, training en begeleiding</a:t>
            </a:r>
          </a:p>
          <a:p>
            <a:pPr rtl="0"/>
            <a:r>
              <a:rPr lang="nl-NL" dirty="0"/>
              <a:t>Opleiden, investeren</a:t>
            </a:r>
          </a:p>
          <a:p>
            <a:pPr rtl="0"/>
            <a:r>
              <a:rPr lang="nl-NL" dirty="0"/>
              <a:t>Duidelijk beleid </a:t>
            </a:r>
            <a:r>
              <a:rPr lang="nl-NL" dirty="0" err="1"/>
              <a:t>mbt</a:t>
            </a:r>
            <a:r>
              <a:rPr lang="nl-NL" dirty="0"/>
              <a:t> bovenbouwteams</a:t>
            </a:r>
          </a:p>
          <a:p>
            <a:pPr rtl="0"/>
            <a:r>
              <a:rPr lang="nl-NL" dirty="0"/>
              <a:t>Praat, begrijp, beloon en grijp in.</a:t>
            </a:r>
          </a:p>
          <a:p>
            <a:pPr rtl="0"/>
            <a:r>
              <a:rPr lang="nl-NL" dirty="0"/>
              <a:t>Iedereen is gelijk en iedereen krijgt kansen</a:t>
            </a:r>
          </a:p>
        </p:txBody>
      </p:sp>
    </p:spTree>
    <p:extLst>
      <p:ext uri="{BB962C8B-B14F-4D97-AF65-F5344CB8AC3E}">
        <p14:creationId xmlns:p14="http://schemas.microsoft.com/office/powerpoint/2010/main" val="80702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nl-NL" dirty="0"/>
              <a:t>Breedtesport</a:t>
            </a:r>
          </a:p>
        </p:txBody>
      </p:sp>
      <p:sp>
        <p:nvSpPr>
          <p:cNvPr id="2" name="Tekstvak 1">
            <a:extLst>
              <a:ext uri="{FF2B5EF4-FFF2-40B4-BE49-F238E27FC236}">
                <a16:creationId xmlns:a16="http://schemas.microsoft.com/office/drawing/2014/main" id="{29658D7A-583D-4623-9A3A-3C2EC716FDB9}"/>
              </a:ext>
            </a:extLst>
          </p:cNvPr>
          <p:cNvSpPr txBox="1"/>
          <p:nvPr/>
        </p:nvSpPr>
        <p:spPr>
          <a:xfrm>
            <a:off x="3318235" y="2243579"/>
            <a:ext cx="7795967" cy="1477328"/>
          </a:xfrm>
          <a:prstGeom prst="rect">
            <a:avLst/>
          </a:prstGeom>
          <a:noFill/>
        </p:spPr>
        <p:txBody>
          <a:bodyPr wrap="square" rtlCol="0">
            <a:spAutoFit/>
          </a:bodyPr>
          <a:lstStyle/>
          <a:p>
            <a:r>
              <a:rPr lang="nl-NL" dirty="0"/>
              <a:t>Bij AVC Heracles investeren wij in de breedtesport..</a:t>
            </a:r>
            <a:br>
              <a:rPr lang="nl-NL" dirty="0"/>
            </a:br>
            <a:endParaRPr lang="nl-NL" dirty="0"/>
          </a:p>
          <a:p>
            <a:r>
              <a:rPr lang="nl-NL" dirty="0"/>
              <a:t>Een betere investering in de breedte levert uiteindelijk een bredere top op.</a:t>
            </a:r>
          </a:p>
          <a:p>
            <a:endParaRPr lang="nl-NL" dirty="0"/>
          </a:p>
          <a:p>
            <a:endParaRPr lang="nl-NL" dirty="0"/>
          </a:p>
        </p:txBody>
      </p:sp>
      <p:pic>
        <p:nvPicPr>
          <p:cNvPr id="5" name="Afbeelding 4" descr="Afbeelding met natuur, water, berg&#10;&#10;Automatisch gegenereerde beschrijving">
            <a:extLst>
              <a:ext uri="{FF2B5EF4-FFF2-40B4-BE49-F238E27FC236}">
                <a16:creationId xmlns:a16="http://schemas.microsoft.com/office/drawing/2014/main" id="{182E0467-97D4-46DD-B7A4-C1E5E4EE4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599688"/>
            <a:ext cx="3810000" cy="2657475"/>
          </a:xfrm>
          <a:prstGeom prst="rect">
            <a:avLst/>
          </a:prstGeom>
        </p:spPr>
      </p:pic>
    </p:spTree>
    <p:extLst>
      <p:ext uri="{BB962C8B-B14F-4D97-AF65-F5344CB8AC3E}">
        <p14:creationId xmlns:p14="http://schemas.microsoft.com/office/powerpoint/2010/main" val="147500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nl-NL" dirty="0"/>
              <a:t>opleiden</a:t>
            </a:r>
          </a:p>
        </p:txBody>
      </p:sp>
      <p:sp>
        <p:nvSpPr>
          <p:cNvPr id="2" name="Tekstvak 1">
            <a:extLst>
              <a:ext uri="{FF2B5EF4-FFF2-40B4-BE49-F238E27FC236}">
                <a16:creationId xmlns:a16="http://schemas.microsoft.com/office/drawing/2014/main" id="{29658D7A-583D-4623-9A3A-3C2EC716FDB9}"/>
              </a:ext>
            </a:extLst>
          </p:cNvPr>
          <p:cNvSpPr txBox="1"/>
          <p:nvPr/>
        </p:nvSpPr>
        <p:spPr>
          <a:xfrm>
            <a:off x="3318235" y="2243579"/>
            <a:ext cx="7795967" cy="2031325"/>
          </a:xfrm>
          <a:prstGeom prst="rect">
            <a:avLst/>
          </a:prstGeom>
          <a:noFill/>
        </p:spPr>
        <p:txBody>
          <a:bodyPr wrap="square" rtlCol="0">
            <a:spAutoFit/>
          </a:bodyPr>
          <a:lstStyle/>
          <a:p>
            <a:r>
              <a:rPr lang="nl-NL" dirty="0"/>
              <a:t>Bij AVC Heracles willen wij op elk team opgeleide trainers.</a:t>
            </a:r>
          </a:p>
          <a:p>
            <a:endParaRPr lang="nl-NL" dirty="0"/>
          </a:p>
          <a:p>
            <a:r>
              <a:rPr lang="nl-NL" dirty="0"/>
              <a:t>Middels KNVB opleidingen maar ook intern georganiseerde opleidingen</a:t>
            </a:r>
          </a:p>
          <a:p>
            <a:endParaRPr lang="nl-NL" dirty="0"/>
          </a:p>
          <a:p>
            <a:r>
              <a:rPr lang="nl-NL" dirty="0"/>
              <a:t>Begeleiding on &amp; offline.</a:t>
            </a:r>
          </a:p>
          <a:p>
            <a:endParaRPr lang="nl-NL" dirty="0"/>
          </a:p>
          <a:p>
            <a:r>
              <a:rPr lang="nl-NL" dirty="0"/>
              <a:t>TC zichtbaar tijdens de trainingen</a:t>
            </a:r>
          </a:p>
        </p:txBody>
      </p:sp>
    </p:spTree>
    <p:extLst>
      <p:ext uri="{BB962C8B-B14F-4D97-AF65-F5344CB8AC3E}">
        <p14:creationId xmlns:p14="http://schemas.microsoft.com/office/powerpoint/2010/main" val="419473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nl-NL" dirty="0"/>
              <a:t>Voetbal</a:t>
            </a:r>
          </a:p>
        </p:txBody>
      </p:sp>
      <p:sp>
        <p:nvSpPr>
          <p:cNvPr id="2" name="Tekstvak 1">
            <a:extLst>
              <a:ext uri="{FF2B5EF4-FFF2-40B4-BE49-F238E27FC236}">
                <a16:creationId xmlns:a16="http://schemas.microsoft.com/office/drawing/2014/main" id="{29658D7A-583D-4623-9A3A-3C2EC716FDB9}"/>
              </a:ext>
            </a:extLst>
          </p:cNvPr>
          <p:cNvSpPr txBox="1"/>
          <p:nvPr/>
        </p:nvSpPr>
        <p:spPr>
          <a:xfrm>
            <a:off x="4559808" y="1829657"/>
            <a:ext cx="6920154" cy="4247317"/>
          </a:xfrm>
          <a:prstGeom prst="rect">
            <a:avLst/>
          </a:prstGeom>
          <a:noFill/>
        </p:spPr>
        <p:txBody>
          <a:bodyPr wrap="square" rtlCol="0">
            <a:spAutoFit/>
          </a:bodyPr>
          <a:lstStyle/>
          <a:p>
            <a:r>
              <a:rPr lang="nl-NL" dirty="0"/>
              <a:t>Bij AVC Heracles willen wij niet alleen focussen op aanvallend voetbal.</a:t>
            </a:r>
          </a:p>
          <a:p>
            <a:endParaRPr lang="nl-NL" dirty="0"/>
          </a:p>
          <a:p>
            <a:r>
              <a:rPr lang="nl-NL" dirty="0"/>
              <a:t>Verdedigen is een onderdeel van het spel.</a:t>
            </a:r>
          </a:p>
          <a:p>
            <a:endParaRPr lang="nl-NL" dirty="0"/>
          </a:p>
          <a:p>
            <a:r>
              <a:rPr lang="nl-NL" dirty="0"/>
              <a:t>Opvallend: Onderzoek 2016 – Stad / Dorp</a:t>
            </a:r>
            <a:br>
              <a:rPr lang="nl-NL" dirty="0"/>
            </a:br>
            <a:r>
              <a:rPr lang="nl-NL" dirty="0"/>
              <a:t>Doelpunten voor : 4% verschil stad + </a:t>
            </a:r>
          </a:p>
          <a:p>
            <a:r>
              <a:rPr lang="nl-NL" dirty="0"/>
              <a:t>Doelpunten tegen: 16% verschil dorp +</a:t>
            </a:r>
          </a:p>
          <a:p>
            <a:endParaRPr lang="nl-NL" dirty="0"/>
          </a:p>
          <a:p>
            <a:pPr algn="ctr"/>
            <a:r>
              <a:rPr lang="nl-NL" dirty="0"/>
              <a:t>Voetbal moet aanpasbaar zijn. Trainers hebben vrijheid om zich aan te passen.</a:t>
            </a:r>
            <a:br>
              <a:rPr lang="nl-NL" dirty="0"/>
            </a:br>
            <a:br>
              <a:rPr lang="nl-NL" dirty="0"/>
            </a:br>
            <a:r>
              <a:rPr lang="nl-NL" dirty="0"/>
              <a:t>Meer spelsystemen kunnen spelen betekent meer mogelijkheden.</a:t>
            </a:r>
            <a:br>
              <a:rPr lang="nl-NL" dirty="0"/>
            </a:br>
            <a:br>
              <a:rPr lang="nl-NL" dirty="0"/>
            </a:br>
            <a:br>
              <a:rPr lang="nl-NL" dirty="0"/>
            </a:br>
            <a:r>
              <a:rPr lang="nl-NL" dirty="0"/>
              <a:t>TRAIN TO ADEPT – ADEPT TO PLAY – TRAIN as </a:t>
            </a:r>
            <a:r>
              <a:rPr lang="nl-NL" dirty="0" err="1"/>
              <a:t>you</a:t>
            </a:r>
            <a:r>
              <a:rPr lang="nl-NL" dirty="0"/>
              <a:t> FIGHT</a:t>
            </a:r>
          </a:p>
        </p:txBody>
      </p:sp>
      <p:pic>
        <p:nvPicPr>
          <p:cNvPr id="7" name="Afbeelding 6">
            <a:extLst>
              <a:ext uri="{FF2B5EF4-FFF2-40B4-BE49-F238E27FC236}">
                <a16:creationId xmlns:a16="http://schemas.microsoft.com/office/drawing/2014/main" id="{FCB2194E-2D19-44F9-9C02-B4DFCA91F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14" y="2243577"/>
            <a:ext cx="2933700" cy="3419475"/>
          </a:xfrm>
          <a:prstGeom prst="rect">
            <a:avLst/>
          </a:prstGeom>
        </p:spPr>
      </p:pic>
    </p:spTree>
    <p:extLst>
      <p:ext uri="{BB962C8B-B14F-4D97-AF65-F5344CB8AC3E}">
        <p14:creationId xmlns:p14="http://schemas.microsoft.com/office/powerpoint/2010/main" val="13069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nl-NL" dirty="0"/>
              <a:t>Iedereen telt mee</a:t>
            </a:r>
          </a:p>
        </p:txBody>
      </p:sp>
      <p:sp>
        <p:nvSpPr>
          <p:cNvPr id="2" name="Tekstvak 1">
            <a:extLst>
              <a:ext uri="{FF2B5EF4-FFF2-40B4-BE49-F238E27FC236}">
                <a16:creationId xmlns:a16="http://schemas.microsoft.com/office/drawing/2014/main" id="{29658D7A-583D-4623-9A3A-3C2EC716FDB9}"/>
              </a:ext>
            </a:extLst>
          </p:cNvPr>
          <p:cNvSpPr txBox="1"/>
          <p:nvPr/>
        </p:nvSpPr>
        <p:spPr>
          <a:xfrm>
            <a:off x="3318235" y="2243579"/>
            <a:ext cx="7795967" cy="1477328"/>
          </a:xfrm>
          <a:prstGeom prst="rect">
            <a:avLst/>
          </a:prstGeom>
          <a:noFill/>
        </p:spPr>
        <p:txBody>
          <a:bodyPr wrap="square" rtlCol="0">
            <a:spAutoFit/>
          </a:bodyPr>
          <a:lstStyle/>
          <a:p>
            <a:r>
              <a:rPr lang="nl-NL" dirty="0"/>
              <a:t>Bij AVC Heracles willen wij elk team gelijkwaardig behandelen.</a:t>
            </a:r>
          </a:p>
          <a:p>
            <a:endParaRPr lang="nl-NL" dirty="0"/>
          </a:p>
          <a:p>
            <a:r>
              <a:rPr lang="nl-NL" dirty="0"/>
              <a:t>Mogelijkheden bieden om op eigen niveau te presteren</a:t>
            </a:r>
            <a:br>
              <a:rPr lang="nl-NL" dirty="0"/>
            </a:br>
            <a:br>
              <a:rPr lang="nl-NL" dirty="0"/>
            </a:br>
            <a:r>
              <a:rPr lang="nl-NL" dirty="0"/>
              <a:t>Materialen / middelen gelijkwaardig</a:t>
            </a:r>
          </a:p>
        </p:txBody>
      </p:sp>
    </p:spTree>
    <p:extLst>
      <p:ext uri="{BB962C8B-B14F-4D97-AF65-F5344CB8AC3E}">
        <p14:creationId xmlns:p14="http://schemas.microsoft.com/office/powerpoint/2010/main" val="6780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rtlCol="0"/>
          <a:lstStyle/>
          <a:p>
            <a:pPr rtl="0"/>
            <a:r>
              <a:rPr lang="nl-NL" dirty="0"/>
              <a:t>Stand van zaken</a:t>
            </a:r>
            <a:br>
              <a:rPr lang="nl-NL" dirty="0"/>
            </a:br>
            <a:r>
              <a:rPr lang="nl-NL" sz="2800" dirty="0"/>
              <a:t>na 15 maanden</a:t>
            </a:r>
          </a:p>
        </p:txBody>
      </p:sp>
    </p:spTree>
    <p:extLst>
      <p:ext uri="{BB962C8B-B14F-4D97-AF65-F5344CB8AC3E}">
        <p14:creationId xmlns:p14="http://schemas.microsoft.com/office/powerpoint/2010/main" val="353736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nl-NL" dirty="0"/>
              <a:t>Stand van zaken</a:t>
            </a:r>
          </a:p>
        </p:txBody>
      </p:sp>
      <p:sp>
        <p:nvSpPr>
          <p:cNvPr id="2" name="Tekstvak 1">
            <a:extLst>
              <a:ext uri="{FF2B5EF4-FFF2-40B4-BE49-F238E27FC236}">
                <a16:creationId xmlns:a16="http://schemas.microsoft.com/office/drawing/2014/main" id="{29658D7A-583D-4623-9A3A-3C2EC716FDB9}"/>
              </a:ext>
            </a:extLst>
          </p:cNvPr>
          <p:cNvSpPr txBox="1"/>
          <p:nvPr/>
        </p:nvSpPr>
        <p:spPr>
          <a:xfrm>
            <a:off x="3482827" y="1749803"/>
            <a:ext cx="7795967" cy="4524315"/>
          </a:xfrm>
          <a:prstGeom prst="rect">
            <a:avLst/>
          </a:prstGeom>
          <a:noFill/>
        </p:spPr>
        <p:txBody>
          <a:bodyPr wrap="square" rtlCol="0">
            <a:spAutoFit/>
          </a:bodyPr>
          <a:lstStyle/>
          <a:p>
            <a:r>
              <a:rPr lang="nl-NL" dirty="0"/>
              <a:t>Lopen voor op schema</a:t>
            </a:r>
            <a:br>
              <a:rPr lang="nl-NL" dirty="0"/>
            </a:br>
            <a:br>
              <a:rPr lang="nl-NL" dirty="0"/>
            </a:br>
            <a:r>
              <a:rPr lang="nl-NL" dirty="0"/>
              <a:t>19-1 1</a:t>
            </a:r>
            <a:r>
              <a:rPr lang="nl-NL" baseline="30000" dirty="0"/>
              <a:t>e</a:t>
            </a:r>
            <a:r>
              <a:rPr lang="nl-NL" dirty="0"/>
              <a:t> klasse</a:t>
            </a:r>
            <a:br>
              <a:rPr lang="nl-NL" dirty="0"/>
            </a:br>
            <a:r>
              <a:rPr lang="nl-NL" dirty="0"/>
              <a:t>17-1 Hoofdklasse</a:t>
            </a:r>
            <a:br>
              <a:rPr lang="nl-NL" dirty="0"/>
            </a:br>
            <a:endParaRPr lang="nl-NL" dirty="0"/>
          </a:p>
          <a:p>
            <a:r>
              <a:rPr lang="nl-NL" dirty="0"/>
              <a:t>Alleen 12-1 is nog selectieteam, maar wordt 13-5 in lopend seizoen</a:t>
            </a:r>
          </a:p>
          <a:p>
            <a:endParaRPr lang="nl-NL" dirty="0"/>
          </a:p>
          <a:p>
            <a:r>
              <a:rPr lang="nl-NL" dirty="0"/>
              <a:t>Weinig gemor binnen de teams. </a:t>
            </a:r>
          </a:p>
          <a:p>
            <a:endParaRPr lang="nl-NL" dirty="0"/>
          </a:p>
          <a:p>
            <a:r>
              <a:rPr lang="nl-NL" dirty="0"/>
              <a:t>Duidelijke regels en afspraken</a:t>
            </a:r>
          </a:p>
          <a:p>
            <a:endParaRPr lang="nl-NL" dirty="0"/>
          </a:p>
          <a:p>
            <a:r>
              <a:rPr lang="nl-NL" dirty="0"/>
              <a:t>Coördinatoren zijn hierin van groot belang.</a:t>
            </a:r>
          </a:p>
          <a:p>
            <a:endParaRPr lang="nl-NL" dirty="0"/>
          </a:p>
          <a:p>
            <a:r>
              <a:rPr lang="nl-NL" dirty="0"/>
              <a:t>+ Groep zeer positief, maar door </a:t>
            </a:r>
            <a:r>
              <a:rPr lang="nl-NL" dirty="0" err="1"/>
              <a:t>Covid</a:t>
            </a:r>
            <a:r>
              <a:rPr lang="nl-NL" dirty="0"/>
              <a:t> niet verder kunnen ontwikkelen.</a:t>
            </a:r>
          </a:p>
          <a:p>
            <a:endParaRPr lang="nl-NL" dirty="0"/>
          </a:p>
          <a:p>
            <a:r>
              <a:rPr lang="nl-NL" dirty="0"/>
              <a:t>Invloed BVO is beperkt door afspraken</a:t>
            </a:r>
          </a:p>
        </p:txBody>
      </p:sp>
    </p:spTree>
    <p:extLst>
      <p:ext uri="{BB962C8B-B14F-4D97-AF65-F5344CB8AC3E}">
        <p14:creationId xmlns:p14="http://schemas.microsoft.com/office/powerpoint/2010/main" val="370479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rtlCol="0"/>
          <a:lstStyle/>
          <a:p>
            <a:pPr rtl="0"/>
            <a:r>
              <a:rPr lang="nl-NL" dirty="0"/>
              <a:t>toekomst</a:t>
            </a:r>
            <a:br>
              <a:rPr lang="nl-NL" dirty="0"/>
            </a:br>
            <a:br>
              <a:rPr lang="nl-NL" dirty="0"/>
            </a:br>
            <a:endParaRPr lang="nl-NL" sz="2800" dirty="0"/>
          </a:p>
        </p:txBody>
      </p:sp>
    </p:spTree>
    <p:extLst>
      <p:ext uri="{BB962C8B-B14F-4D97-AF65-F5344CB8AC3E}">
        <p14:creationId xmlns:p14="http://schemas.microsoft.com/office/powerpoint/2010/main" val="62818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algn="ctr" rtl="0"/>
            <a:r>
              <a:rPr lang="nl-NL" dirty="0"/>
              <a:t>AVC Heracles Jeugdvoetbalplan 2024</a:t>
            </a:r>
            <a:br>
              <a:rPr lang="nl-NL" dirty="0"/>
            </a:br>
            <a:r>
              <a:rPr lang="nl-NL" dirty="0"/>
              <a:t>- De tussenstand -</a:t>
            </a:r>
          </a:p>
        </p:txBody>
      </p:sp>
      <p:sp>
        <p:nvSpPr>
          <p:cNvPr id="3" name="Tijdelijke aanduiding voor inhoud 2"/>
          <p:cNvSpPr>
            <a:spLocks noGrp="1"/>
          </p:cNvSpPr>
          <p:nvPr>
            <p:ph idx="1"/>
          </p:nvPr>
        </p:nvSpPr>
        <p:spPr/>
        <p:txBody>
          <a:bodyPr rtlCol="0"/>
          <a:lstStyle/>
          <a:p>
            <a:pPr rtl="0"/>
            <a:endParaRPr lang="nl-NL" dirty="0"/>
          </a:p>
          <a:p>
            <a:r>
              <a:rPr lang="nl-NL" dirty="0"/>
              <a:t>Geschiedenis</a:t>
            </a:r>
          </a:p>
          <a:p>
            <a:r>
              <a:rPr lang="nl-NL" dirty="0"/>
              <a:t>Visie</a:t>
            </a:r>
          </a:p>
          <a:p>
            <a:r>
              <a:rPr lang="nl-NL" dirty="0"/>
              <a:t>Doel</a:t>
            </a:r>
          </a:p>
          <a:p>
            <a:pPr rtl="0"/>
            <a:r>
              <a:rPr lang="nl-NL" dirty="0"/>
              <a:t>Stand van zaken</a:t>
            </a:r>
          </a:p>
          <a:p>
            <a:pPr rtl="0"/>
            <a:r>
              <a:rPr lang="nl-NL" dirty="0"/>
              <a:t>Toekomst &amp; samenwerking</a:t>
            </a:r>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rtlCol="0">
            <a:normAutofit fontScale="77500" lnSpcReduction="20000"/>
          </a:bodyPr>
          <a:lstStyle/>
          <a:p>
            <a:pPr rtl="0"/>
            <a:r>
              <a:rPr lang="nl-NL" dirty="0"/>
              <a:t>Opleiden </a:t>
            </a:r>
            <a:r>
              <a:rPr lang="nl-NL" dirty="0" err="1"/>
              <a:t>ri</a:t>
            </a:r>
            <a:r>
              <a:rPr lang="nl-NL" dirty="0"/>
              <a:t> 11v11 </a:t>
            </a:r>
            <a:r>
              <a:rPr lang="nl-NL" dirty="0" err="1"/>
              <a:t>dmv</a:t>
            </a:r>
            <a:r>
              <a:rPr lang="nl-NL" dirty="0"/>
              <a:t> vroegtijdig doorschuiven naar o13</a:t>
            </a:r>
          </a:p>
          <a:p>
            <a:pPr rtl="0"/>
            <a:r>
              <a:rPr lang="nl-NL" dirty="0"/>
              <a:t>Bieden van tijd en ruimte (staat haaks op 6v6 8v8)</a:t>
            </a:r>
          </a:p>
          <a:p>
            <a:pPr rtl="0"/>
            <a:r>
              <a:rPr lang="nl-NL" dirty="0"/>
              <a:t>Competitie behoort tot voetbal</a:t>
            </a:r>
            <a:br>
              <a:rPr lang="nl-NL" dirty="0"/>
            </a:br>
            <a:r>
              <a:rPr lang="nl-NL" dirty="0"/>
              <a:t>4 fasen levert interessante resultaten op </a:t>
            </a:r>
            <a:r>
              <a:rPr lang="nl-NL" dirty="0" err="1"/>
              <a:t>tav</a:t>
            </a:r>
            <a:r>
              <a:rPr lang="nl-NL" dirty="0"/>
              <a:t> andere grote clubs</a:t>
            </a:r>
            <a:br>
              <a:rPr lang="nl-NL" dirty="0"/>
            </a:br>
            <a:r>
              <a:rPr lang="nl-NL" dirty="0"/>
              <a:t>AVC Heracles doet erg goed mee ondanks het niet selecteren !</a:t>
            </a:r>
          </a:p>
          <a:p>
            <a:pPr rtl="0"/>
            <a:r>
              <a:rPr lang="nl-NL" dirty="0"/>
              <a:t>Per seizoen 2021-2022 </a:t>
            </a:r>
            <a:r>
              <a:rPr lang="nl-NL" dirty="0" err="1"/>
              <a:t>coord</a:t>
            </a:r>
            <a:r>
              <a:rPr lang="nl-NL" dirty="0"/>
              <a:t> Opleidingen</a:t>
            </a:r>
          </a:p>
          <a:p>
            <a:pPr rtl="0"/>
            <a:r>
              <a:rPr lang="nl-NL" dirty="0"/>
              <a:t>Techniek moet functioneel zijn</a:t>
            </a:r>
          </a:p>
          <a:p>
            <a:pPr rtl="0"/>
            <a:r>
              <a:rPr lang="nl-NL" dirty="0"/>
              <a:t>Invloed </a:t>
            </a:r>
            <a:r>
              <a:rPr lang="nl-NL" dirty="0" err="1"/>
              <a:t>BVO’s</a:t>
            </a:r>
            <a:r>
              <a:rPr lang="nl-NL" dirty="0"/>
              <a:t> hiervoor in gesprek met FC Twente Heracles Academy. Mooi en goede vooruitzichten. Inzetten op talentherkenning voor ons primair</a:t>
            </a:r>
          </a:p>
          <a:p>
            <a:pPr rtl="0"/>
            <a:r>
              <a:rPr lang="nl-NL" dirty="0"/>
              <a:t>Uitdaging om binnen Almelo een doordeweekse competitie op te zetten in leeftijdsgroepen o-9 en  o-11</a:t>
            </a:r>
          </a:p>
          <a:p>
            <a:pPr rtl="0"/>
            <a:r>
              <a:rPr lang="nl-NL" dirty="0"/>
              <a:t>Uitdaging om een zondag jeugdcompetitie op te zetten.</a:t>
            </a:r>
          </a:p>
          <a:p>
            <a:pPr rtl="0"/>
            <a:r>
              <a:rPr lang="nl-NL" dirty="0"/>
              <a:t>Invloed voetbalscholen. PFA levert veel frustratie op. Hiervoor zijn wij betrokken bij de gesprekken met de verenigingen.</a:t>
            </a:r>
          </a:p>
          <a:p>
            <a:pPr rtl="0"/>
            <a:r>
              <a:rPr lang="nl-NL" dirty="0"/>
              <a:t>Invoering VTON applicatie</a:t>
            </a:r>
          </a:p>
          <a:p>
            <a:pPr rtl="0"/>
            <a:r>
              <a:rPr lang="nl-NL" dirty="0"/>
              <a:t>Invoering coaching bord</a:t>
            </a:r>
            <a:br>
              <a:rPr lang="nl-NL" dirty="0"/>
            </a:br>
            <a:br>
              <a:rPr lang="nl-NL" dirty="0"/>
            </a:br>
            <a:br>
              <a:rPr lang="nl-NL" dirty="0"/>
            </a:br>
            <a:endParaRPr lang="nl-NL" dirty="0"/>
          </a:p>
        </p:txBody>
      </p:sp>
    </p:spTree>
    <p:extLst>
      <p:ext uri="{BB962C8B-B14F-4D97-AF65-F5344CB8AC3E}">
        <p14:creationId xmlns:p14="http://schemas.microsoft.com/office/powerpoint/2010/main" val="30789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62A3C-9259-489F-ACC9-2BFD76131E48}"/>
              </a:ext>
            </a:extLst>
          </p:cNvPr>
          <p:cNvSpPr>
            <a:spLocks noGrp="1"/>
          </p:cNvSpPr>
          <p:nvPr>
            <p:ph type="title"/>
          </p:nvPr>
        </p:nvSpPr>
        <p:spPr>
          <a:xfrm>
            <a:off x="9675812" y="0"/>
            <a:ext cx="2516188" cy="683258"/>
          </a:xfrm>
        </p:spPr>
        <p:txBody>
          <a:bodyPr/>
          <a:lstStyle/>
          <a:p>
            <a:r>
              <a:rPr lang="nl-NL" dirty="0"/>
              <a:t>Tijd &amp; Ruimte</a:t>
            </a:r>
          </a:p>
        </p:txBody>
      </p:sp>
      <p:pic>
        <p:nvPicPr>
          <p:cNvPr id="6" name="Tijdelijke aanduiding voor inhoud 5" descr="Afbeelding met tekst&#10;&#10;Automatisch gegenereerde beschrijving">
            <a:extLst>
              <a:ext uri="{FF2B5EF4-FFF2-40B4-BE49-F238E27FC236}">
                <a16:creationId xmlns:a16="http://schemas.microsoft.com/office/drawing/2014/main" id="{AD96EC6F-FA4F-42C7-A3CF-0DFDD1B27D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641" y="159032"/>
            <a:ext cx="8546432" cy="6013168"/>
          </a:xfrm>
        </p:spPr>
      </p:pic>
      <p:sp>
        <p:nvSpPr>
          <p:cNvPr id="7" name="Tekstvak 6">
            <a:extLst>
              <a:ext uri="{FF2B5EF4-FFF2-40B4-BE49-F238E27FC236}">
                <a16:creationId xmlns:a16="http://schemas.microsoft.com/office/drawing/2014/main" id="{DCF2C5A9-BA68-4E86-80B7-2DBD581AD9E6}"/>
              </a:ext>
            </a:extLst>
          </p:cNvPr>
          <p:cNvSpPr txBox="1"/>
          <p:nvPr/>
        </p:nvSpPr>
        <p:spPr>
          <a:xfrm>
            <a:off x="10141527" y="1256145"/>
            <a:ext cx="1921164" cy="1477328"/>
          </a:xfrm>
          <a:prstGeom prst="rect">
            <a:avLst/>
          </a:prstGeom>
          <a:noFill/>
        </p:spPr>
        <p:txBody>
          <a:bodyPr wrap="square" rtlCol="0">
            <a:spAutoFit/>
          </a:bodyPr>
          <a:lstStyle/>
          <a:p>
            <a:pPr algn="ctr"/>
            <a:r>
              <a:rPr lang="nl-NL" dirty="0"/>
              <a:t>105m2 bij 6v6</a:t>
            </a:r>
            <a:br>
              <a:rPr lang="nl-NL" dirty="0"/>
            </a:br>
            <a:br>
              <a:rPr lang="nl-NL" dirty="0"/>
            </a:br>
            <a:r>
              <a:rPr lang="nl-NL" dirty="0" err="1"/>
              <a:t>tov</a:t>
            </a:r>
            <a:br>
              <a:rPr lang="nl-NL" dirty="0"/>
            </a:br>
            <a:br>
              <a:rPr lang="nl-NL" dirty="0"/>
            </a:br>
            <a:r>
              <a:rPr lang="nl-NL" dirty="0"/>
              <a:t>125, 144 m2 7v7</a:t>
            </a:r>
          </a:p>
        </p:txBody>
      </p:sp>
    </p:spTree>
    <p:extLst>
      <p:ext uri="{BB962C8B-B14F-4D97-AF65-F5344CB8AC3E}">
        <p14:creationId xmlns:p14="http://schemas.microsoft.com/office/powerpoint/2010/main" val="324746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8532813" y="4591761"/>
            <a:ext cx="3260119" cy="1580440"/>
          </a:xfrm>
        </p:spPr>
        <p:txBody>
          <a:bodyPr rtlCol="0"/>
          <a:lstStyle/>
          <a:p>
            <a:pPr rtl="0"/>
            <a:r>
              <a:rPr lang="nl-NL" dirty="0"/>
              <a:t>Namens de Technische Commissie</a:t>
            </a:r>
          </a:p>
          <a:p>
            <a:pPr rtl="0"/>
            <a:r>
              <a:rPr lang="nl-NL" dirty="0"/>
              <a:t>Peter van Meerten</a:t>
            </a:r>
            <a:br>
              <a:rPr lang="nl-NL" dirty="0"/>
            </a:br>
            <a:r>
              <a:rPr lang="nl-NL" dirty="0"/>
              <a:t>Technisch Coördinator AVC Heracles</a:t>
            </a:r>
            <a:br>
              <a:rPr lang="nl-NL" dirty="0"/>
            </a:br>
            <a:br>
              <a:rPr lang="nl-NL" dirty="0"/>
            </a:br>
            <a:r>
              <a:rPr lang="nl-NL" dirty="0"/>
              <a:t>0645467595</a:t>
            </a:r>
            <a:br>
              <a:rPr lang="nl-NL" dirty="0"/>
            </a:br>
            <a:r>
              <a:rPr lang="nl-NL" dirty="0" err="1"/>
              <a:t>tc@</a:t>
            </a:r>
            <a:r>
              <a:rPr lang="nl-NL" err="1"/>
              <a:t>avcheracles</a:t>
            </a:r>
            <a:r>
              <a:rPr lang="nl-NL"/>
              <a:t>.nl</a:t>
            </a:r>
            <a:endParaRPr lang="nl-NL" dirty="0"/>
          </a:p>
        </p:txBody>
      </p:sp>
      <p:sp>
        <p:nvSpPr>
          <p:cNvPr id="4" name="Rechthoek 3">
            <a:extLst>
              <a:ext uri="{FF2B5EF4-FFF2-40B4-BE49-F238E27FC236}">
                <a16:creationId xmlns:a16="http://schemas.microsoft.com/office/drawing/2014/main" id="{51097D26-9F2E-46C7-8EC3-F4CECECA6AD1}"/>
              </a:ext>
            </a:extLst>
          </p:cNvPr>
          <p:cNvSpPr/>
          <p:nvPr/>
        </p:nvSpPr>
        <p:spPr>
          <a:xfrm>
            <a:off x="1421327" y="1683327"/>
            <a:ext cx="5069593" cy="1754326"/>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Heeft u vragen </a:t>
            </a:r>
          </a:p>
          <a:p>
            <a:pPr algn="ctr"/>
            <a:r>
              <a:rPr lang="nl-NL" sz="5400" b="1" dirty="0">
                <a:ln w="9525">
                  <a:solidFill>
                    <a:schemeClr val="bg1"/>
                  </a:solidFill>
                  <a:prstDash val="solid"/>
                </a:ln>
                <a:effectLst>
                  <a:outerShdw blurRad="12700" dist="38100" dir="2700000" algn="tl" rotWithShape="0">
                    <a:schemeClr val="bg1">
                      <a:lumMod val="50000"/>
                    </a:schemeClr>
                  </a:outerShdw>
                </a:effectLst>
              </a:rPr>
              <a:t>of opmerkingen?</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rtlCol="0"/>
          <a:lstStyle/>
          <a:p>
            <a:pPr rtl="0"/>
            <a:r>
              <a:rPr lang="nl-NL" dirty="0"/>
              <a:t>TOEKOMST en Verleden</a:t>
            </a:r>
            <a:br>
              <a:rPr lang="nl-NL" dirty="0"/>
            </a:br>
            <a:r>
              <a:rPr lang="nl-NL" sz="2800" dirty="0"/>
              <a:t>meer aandacht voor aanleg en leden</a:t>
            </a:r>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920685" y="668124"/>
            <a:ext cx="4495800" cy="4462272"/>
          </a:xfrm>
        </p:spPr>
        <p:txBody>
          <a:bodyPr rtlCol="0"/>
          <a:lstStyle/>
          <a:p>
            <a:pPr rtl="0"/>
            <a:r>
              <a:rPr lang="nl-NL" dirty="0"/>
              <a:t>Kinderen ondervinden privileges of worden genegeerd</a:t>
            </a:r>
          </a:p>
          <a:p>
            <a:pPr rtl="0"/>
            <a:r>
              <a:rPr lang="nl-NL" dirty="0"/>
              <a:t>Kinderen hebben talent of aanleg ? Kun je dat op 8-jarige leeftijd wel zien ?</a:t>
            </a:r>
          </a:p>
          <a:p>
            <a:pPr rtl="0"/>
            <a:r>
              <a:rPr lang="nl-NL" dirty="0"/>
              <a:t>Gelijkwaardigheid en gelijkgesteld</a:t>
            </a:r>
          </a:p>
          <a:p>
            <a:pPr rtl="0"/>
            <a:r>
              <a:rPr lang="nl-NL" dirty="0"/>
              <a:t>Breedtesport geeft een bredere top</a:t>
            </a:r>
          </a:p>
          <a:p>
            <a:pPr rtl="0"/>
            <a:endParaRPr lang="nl-NL" dirty="0"/>
          </a:p>
          <a:p>
            <a:pPr rtl="0"/>
            <a:endParaRPr lang="nl-NL" dirty="0"/>
          </a:p>
        </p:txBody>
      </p:sp>
      <p:graphicFrame>
        <p:nvGraphicFramePr>
          <p:cNvPr id="6" name="Tijdelijke aanduiding voor inhoud 5" descr="Tandwieldiagram met een reeks van 3 stappen om overlappende ideeën weer te geven"/>
          <p:cNvGraphicFramePr>
            <a:graphicFrameLocks noGrp="1"/>
          </p:cNvGraphicFramePr>
          <p:nvPr>
            <p:ph sz="half" idx="2"/>
            <p:extLst>
              <p:ext uri="{D42A27DB-BD31-4B8C-83A1-F6EECF244321}">
                <p14:modId xmlns:p14="http://schemas.microsoft.com/office/powerpoint/2010/main" val="3324118391"/>
              </p:ext>
            </p:extLst>
          </p:nvPr>
        </p:nvGraphicFramePr>
        <p:xfrm>
          <a:off x="6424883" y="986156"/>
          <a:ext cx="4495800" cy="4462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descr="Afbeelding met natuur, water, berg&#10;&#10;Automatisch gegenereerde beschrijving">
            <a:extLst>
              <a:ext uri="{FF2B5EF4-FFF2-40B4-BE49-F238E27FC236}">
                <a16:creationId xmlns:a16="http://schemas.microsoft.com/office/drawing/2014/main" id="{30137EAE-0280-4CB6-8800-DFBE88DD16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625" y="3429000"/>
            <a:ext cx="4243117" cy="2959575"/>
          </a:xfrm>
          <a:prstGeom prst="rect">
            <a:avLst/>
          </a:prstGeom>
        </p:spPr>
      </p:pic>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1850" y="1338606"/>
            <a:ext cx="10515600" cy="1163674"/>
          </a:xfrm>
        </p:spPr>
        <p:txBody>
          <a:bodyPr rtlCol="0">
            <a:normAutofit/>
          </a:bodyPr>
          <a:lstStyle/>
          <a:p>
            <a:pPr rtl="0"/>
            <a:r>
              <a:rPr lang="nl-NL" sz="7200" dirty="0"/>
              <a:t>Visie</a:t>
            </a:r>
          </a:p>
        </p:txBody>
      </p:sp>
      <p:sp>
        <p:nvSpPr>
          <p:cNvPr id="7" name="Tijdelijke aanduiding voor tekst 6"/>
          <p:cNvSpPr>
            <a:spLocks noGrp="1"/>
          </p:cNvSpPr>
          <p:nvPr>
            <p:ph type="body" sz="quarter" idx="10"/>
          </p:nvPr>
        </p:nvSpPr>
        <p:spPr>
          <a:xfrm>
            <a:off x="838200" y="2627721"/>
            <a:ext cx="10515600" cy="914400"/>
          </a:xfrm>
        </p:spPr>
        <p:txBody>
          <a:bodyPr rtlCol="0"/>
          <a:lstStyle/>
          <a:p>
            <a:pPr rtl="0"/>
            <a:r>
              <a:rPr lang="nl-NL" dirty="0"/>
              <a:t>In 4 jaar op basis van gelijkheid, plezierig naar prestaties</a:t>
            </a:r>
          </a:p>
        </p:txBody>
      </p:sp>
      <p:sp>
        <p:nvSpPr>
          <p:cNvPr id="2" name="Rechthoek 1">
            <a:extLst>
              <a:ext uri="{FF2B5EF4-FFF2-40B4-BE49-F238E27FC236}">
                <a16:creationId xmlns:a16="http://schemas.microsoft.com/office/drawing/2014/main" id="{E3BB6EE2-6D84-4F24-86C0-2D1C9FAB8F62}"/>
              </a:ext>
            </a:extLst>
          </p:cNvPr>
          <p:cNvSpPr/>
          <p:nvPr/>
        </p:nvSpPr>
        <p:spPr>
          <a:xfrm>
            <a:off x="2627587" y="2967335"/>
            <a:ext cx="6936835" cy="923330"/>
          </a:xfrm>
          <a:prstGeom prst="rect">
            <a:avLst/>
          </a:prstGeom>
          <a:noFill/>
        </p:spPr>
        <p:txBody>
          <a:bodyPr wrap="none" lIns="91440" tIns="45720" rIns="91440" bIns="45720">
            <a:spAutoFit/>
          </a:bodyPr>
          <a:lstStyle/>
          <a:p>
            <a:pPr algn="ctr"/>
            <a:r>
              <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Jeugdvoetbalplan 2024</a:t>
            </a:r>
          </a:p>
        </p:txBody>
      </p:sp>
      <p:sp>
        <p:nvSpPr>
          <p:cNvPr id="3" name="Rechthoek 2">
            <a:extLst>
              <a:ext uri="{FF2B5EF4-FFF2-40B4-BE49-F238E27FC236}">
                <a16:creationId xmlns:a16="http://schemas.microsoft.com/office/drawing/2014/main" id="{7F5B776F-C8D5-4945-9F98-50922CE27E0C}"/>
              </a:ext>
            </a:extLst>
          </p:cNvPr>
          <p:cNvSpPr/>
          <p:nvPr/>
        </p:nvSpPr>
        <p:spPr>
          <a:xfrm>
            <a:off x="605362" y="3994857"/>
            <a:ext cx="4608762"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genderneutraal</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hthoek 4">
            <a:extLst>
              <a:ext uri="{FF2B5EF4-FFF2-40B4-BE49-F238E27FC236}">
                <a16:creationId xmlns:a16="http://schemas.microsoft.com/office/drawing/2014/main" id="{747FE515-82CC-4F0C-9B6E-604D03312BE0}"/>
              </a:ext>
            </a:extLst>
          </p:cNvPr>
          <p:cNvSpPr/>
          <p:nvPr/>
        </p:nvSpPr>
        <p:spPr>
          <a:xfrm>
            <a:off x="1207403" y="4941092"/>
            <a:ext cx="3920240"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g</a:t>
            </a:r>
            <a:r>
              <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een selectie</a:t>
            </a:r>
          </a:p>
        </p:txBody>
      </p:sp>
      <p:sp>
        <p:nvSpPr>
          <p:cNvPr id="6" name="Rechthoek 5">
            <a:extLst>
              <a:ext uri="{FF2B5EF4-FFF2-40B4-BE49-F238E27FC236}">
                <a16:creationId xmlns:a16="http://schemas.microsoft.com/office/drawing/2014/main" id="{5C420403-0220-4B7C-A2CA-DF58A3E82044}"/>
              </a:ext>
            </a:extLst>
          </p:cNvPr>
          <p:cNvSpPr/>
          <p:nvPr/>
        </p:nvSpPr>
        <p:spPr>
          <a:xfrm>
            <a:off x="9130371" y="4015654"/>
            <a:ext cx="2223429"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leeftijd</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hthoek 7">
            <a:extLst>
              <a:ext uri="{FF2B5EF4-FFF2-40B4-BE49-F238E27FC236}">
                <a16:creationId xmlns:a16="http://schemas.microsoft.com/office/drawing/2014/main" id="{D9156467-68FB-4598-A619-E8DF9868C5A0}"/>
              </a:ext>
            </a:extLst>
          </p:cNvPr>
          <p:cNvSpPr/>
          <p:nvPr/>
        </p:nvSpPr>
        <p:spPr>
          <a:xfrm>
            <a:off x="5456626" y="4918187"/>
            <a:ext cx="6130012"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i</a:t>
            </a:r>
            <a:r>
              <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ntri</a:t>
            </a:r>
            <a:r>
              <a:rPr lang="nl-NL" sz="5400" b="1" dirty="0">
                <a:ln w="9525">
                  <a:solidFill>
                    <a:schemeClr val="bg1"/>
                  </a:solidFill>
                  <a:prstDash val="solid"/>
                </a:ln>
                <a:effectLst>
                  <a:outerShdw blurRad="12700" dist="38100" dir="2700000" algn="tl" rotWithShape="0">
                    <a:schemeClr val="bg1">
                      <a:lumMod val="50000"/>
                    </a:schemeClr>
                  </a:outerShdw>
                </a:effectLst>
              </a:rPr>
              <a:t>nsieke motivatie</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5622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rtlCol="0"/>
          <a:lstStyle/>
          <a:p>
            <a:pPr rtl="0"/>
            <a:r>
              <a:rPr lang="nl-NL" dirty="0"/>
              <a:t>Visie</a:t>
            </a:r>
          </a:p>
        </p:txBody>
      </p:sp>
      <p:sp>
        <p:nvSpPr>
          <p:cNvPr id="2" name="Tijdelijke aanduiding voor tekst 1"/>
          <p:cNvSpPr>
            <a:spLocks noGrp="1"/>
          </p:cNvSpPr>
          <p:nvPr>
            <p:ph type="body" idx="1"/>
          </p:nvPr>
        </p:nvSpPr>
        <p:spPr/>
        <p:txBody>
          <a:bodyPr rtlCol="0"/>
          <a:lstStyle/>
          <a:p>
            <a:pPr rtl="0"/>
            <a:r>
              <a:rPr lang="nl-NL" dirty="0"/>
              <a:t>Nodig</a:t>
            </a:r>
          </a:p>
        </p:txBody>
      </p:sp>
      <p:sp>
        <p:nvSpPr>
          <p:cNvPr id="3" name="Tijdelijke aanduiding voor inhoud 2"/>
          <p:cNvSpPr>
            <a:spLocks noGrp="1"/>
          </p:cNvSpPr>
          <p:nvPr>
            <p:ph sz="half" idx="2"/>
          </p:nvPr>
        </p:nvSpPr>
        <p:spPr/>
        <p:txBody>
          <a:bodyPr rtlCol="0"/>
          <a:lstStyle/>
          <a:p>
            <a:pPr rtl="0"/>
            <a:r>
              <a:rPr lang="nl-NL" dirty="0"/>
              <a:t>Draagvlak</a:t>
            </a:r>
          </a:p>
          <a:p>
            <a:pPr rtl="0"/>
            <a:r>
              <a:rPr lang="nl-NL" dirty="0"/>
              <a:t>Draagkracht</a:t>
            </a:r>
          </a:p>
          <a:p>
            <a:pPr rtl="0"/>
            <a:r>
              <a:rPr lang="nl-NL" dirty="0"/>
              <a:t>Communicatie</a:t>
            </a:r>
          </a:p>
          <a:p>
            <a:pPr rtl="0"/>
            <a:r>
              <a:rPr lang="nl-NL" dirty="0"/>
              <a:t>Trainers</a:t>
            </a:r>
          </a:p>
          <a:p>
            <a:pPr rtl="0"/>
            <a:r>
              <a:rPr lang="nl-NL" dirty="0"/>
              <a:t>Ouders</a:t>
            </a:r>
          </a:p>
          <a:p>
            <a:pPr rtl="0"/>
            <a:r>
              <a:rPr lang="nl-NL" dirty="0"/>
              <a:t>Stimulans</a:t>
            </a:r>
          </a:p>
          <a:p>
            <a:pPr rtl="0"/>
            <a:endParaRPr lang="nl-NL" dirty="0"/>
          </a:p>
        </p:txBody>
      </p:sp>
      <p:sp>
        <p:nvSpPr>
          <p:cNvPr id="4" name="Tijdelijke aanduiding voor tekst 3"/>
          <p:cNvSpPr>
            <a:spLocks noGrp="1"/>
          </p:cNvSpPr>
          <p:nvPr>
            <p:ph type="body" sz="quarter" idx="3"/>
          </p:nvPr>
        </p:nvSpPr>
        <p:spPr/>
        <p:txBody>
          <a:bodyPr rtlCol="0"/>
          <a:lstStyle/>
          <a:p>
            <a:pPr rtl="0"/>
            <a:r>
              <a:rPr lang="nl-NL" dirty="0"/>
              <a:t>Hoe te behalen</a:t>
            </a:r>
          </a:p>
        </p:txBody>
      </p:sp>
      <p:sp>
        <p:nvSpPr>
          <p:cNvPr id="5" name="Tijdelijke aanduiding voor inhoud 4"/>
          <p:cNvSpPr>
            <a:spLocks noGrp="1"/>
          </p:cNvSpPr>
          <p:nvPr>
            <p:ph sz="quarter" idx="4"/>
          </p:nvPr>
        </p:nvSpPr>
        <p:spPr>
          <a:xfrm>
            <a:off x="6172199" y="2481943"/>
            <a:ext cx="5158819" cy="3690257"/>
          </a:xfrm>
        </p:spPr>
        <p:txBody>
          <a:bodyPr rtlCol="0">
            <a:normAutofit/>
          </a:bodyPr>
          <a:lstStyle/>
          <a:p>
            <a:pPr rtl="0"/>
            <a:r>
              <a:rPr lang="nl-NL" dirty="0"/>
              <a:t>Communicatie en betrokkenheid</a:t>
            </a:r>
          </a:p>
          <a:p>
            <a:pPr rtl="0"/>
            <a:r>
              <a:rPr lang="nl-NL" dirty="0"/>
              <a:t>Bestuur, TC en vrijwilligers</a:t>
            </a:r>
          </a:p>
          <a:p>
            <a:pPr rtl="0"/>
            <a:r>
              <a:rPr lang="nl-NL" dirty="0"/>
              <a:t>Deel je visie in woord maar zeker in gebaar</a:t>
            </a:r>
          </a:p>
          <a:p>
            <a:pPr rtl="0"/>
            <a:r>
              <a:rPr lang="nl-NL" dirty="0"/>
              <a:t>Opleiden en begeleiden</a:t>
            </a:r>
          </a:p>
          <a:p>
            <a:pPr rtl="0"/>
            <a:r>
              <a:rPr lang="nl-NL" dirty="0"/>
              <a:t>Praat, begrijp, beloon en grijp in.</a:t>
            </a:r>
          </a:p>
          <a:p>
            <a:pPr rtl="0"/>
            <a:r>
              <a:rPr lang="nl-NL" dirty="0"/>
              <a:t>Kinderen die graag willen leren, winnen en delen</a:t>
            </a:r>
          </a:p>
        </p:txBody>
      </p:sp>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nl-NL" dirty="0"/>
              <a:t>Genderneutraal</a:t>
            </a:r>
          </a:p>
        </p:txBody>
      </p:sp>
      <p:sp>
        <p:nvSpPr>
          <p:cNvPr id="2" name="Tekstvak 1">
            <a:extLst>
              <a:ext uri="{FF2B5EF4-FFF2-40B4-BE49-F238E27FC236}">
                <a16:creationId xmlns:a16="http://schemas.microsoft.com/office/drawing/2014/main" id="{29658D7A-583D-4623-9A3A-3C2EC716FDB9}"/>
              </a:ext>
            </a:extLst>
          </p:cNvPr>
          <p:cNvSpPr txBox="1"/>
          <p:nvPr/>
        </p:nvSpPr>
        <p:spPr>
          <a:xfrm>
            <a:off x="3318235" y="2243579"/>
            <a:ext cx="7795967" cy="2308324"/>
          </a:xfrm>
          <a:prstGeom prst="rect">
            <a:avLst/>
          </a:prstGeom>
          <a:noFill/>
        </p:spPr>
        <p:txBody>
          <a:bodyPr wrap="square" rtlCol="0">
            <a:spAutoFit/>
          </a:bodyPr>
          <a:lstStyle/>
          <a:p>
            <a:r>
              <a:rPr lang="nl-NL" dirty="0"/>
              <a:t>Bij AVC Heracles voetballen jongens en meisjes samen. Slechts indien er de wens is van meisjes onderling om een eigen team te maken zullen we daartoe overgaan.</a:t>
            </a:r>
          </a:p>
          <a:p>
            <a:endParaRPr lang="nl-NL" dirty="0"/>
          </a:p>
          <a:p>
            <a:r>
              <a:rPr lang="nl-NL" dirty="0"/>
              <a:t>Jongens en meisjes kunnen heel goed samen voetballen tot een leeftijd van max 15 jaar ?!</a:t>
            </a:r>
          </a:p>
          <a:p>
            <a:endParaRPr lang="nl-NL" dirty="0"/>
          </a:p>
          <a:p>
            <a:r>
              <a:rPr lang="nl-NL" dirty="0"/>
              <a:t>De invloed gender is minimaal in de onderbouw.</a:t>
            </a:r>
          </a:p>
        </p:txBody>
      </p:sp>
    </p:spTree>
    <p:extLst>
      <p:ext uri="{BB962C8B-B14F-4D97-AF65-F5344CB8AC3E}">
        <p14:creationId xmlns:p14="http://schemas.microsoft.com/office/powerpoint/2010/main" val="16847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nl-NL" dirty="0"/>
              <a:t>leeftijd</a:t>
            </a:r>
          </a:p>
        </p:txBody>
      </p:sp>
      <p:sp>
        <p:nvSpPr>
          <p:cNvPr id="2" name="Tekstvak 1">
            <a:extLst>
              <a:ext uri="{FF2B5EF4-FFF2-40B4-BE49-F238E27FC236}">
                <a16:creationId xmlns:a16="http://schemas.microsoft.com/office/drawing/2014/main" id="{29658D7A-583D-4623-9A3A-3C2EC716FDB9}"/>
              </a:ext>
            </a:extLst>
          </p:cNvPr>
          <p:cNvSpPr txBox="1"/>
          <p:nvPr/>
        </p:nvSpPr>
        <p:spPr>
          <a:xfrm>
            <a:off x="3318235" y="2243579"/>
            <a:ext cx="7795967" cy="2585323"/>
          </a:xfrm>
          <a:prstGeom prst="rect">
            <a:avLst/>
          </a:prstGeom>
          <a:noFill/>
        </p:spPr>
        <p:txBody>
          <a:bodyPr wrap="square" rtlCol="0">
            <a:spAutoFit/>
          </a:bodyPr>
          <a:lstStyle/>
          <a:p>
            <a:r>
              <a:rPr lang="nl-NL" dirty="0"/>
              <a:t>Bij AVC Heracles voetballen jongens en meisjes in de eigen leeftijdscategorie.</a:t>
            </a:r>
            <a:br>
              <a:rPr lang="nl-NL" dirty="0"/>
            </a:br>
            <a:endParaRPr lang="nl-NL" dirty="0"/>
          </a:p>
          <a:p>
            <a:r>
              <a:rPr lang="nl-NL" dirty="0"/>
              <a:t>Kinderen worden “niet” </a:t>
            </a:r>
            <a:r>
              <a:rPr lang="nl-NL" dirty="0" err="1"/>
              <a:t>geupgraded</a:t>
            </a:r>
            <a:r>
              <a:rPr lang="nl-NL" dirty="0"/>
              <a:t> naar een hogere leeftijdsgroep. Slechts in geval van exceptionele kwaliteiten kan hiervoor gekozen worden.</a:t>
            </a:r>
          </a:p>
          <a:p>
            <a:endParaRPr lang="nl-NL" dirty="0"/>
          </a:p>
          <a:p>
            <a:r>
              <a:rPr lang="nl-NL" dirty="0"/>
              <a:t>Kinderen kunnen in overleg met ouders en kind </a:t>
            </a:r>
            <a:r>
              <a:rPr lang="nl-NL" dirty="0" err="1"/>
              <a:t>downscalen</a:t>
            </a:r>
            <a:r>
              <a:rPr lang="nl-NL" dirty="0"/>
              <a:t>. Een kind dat moeite heeft in zijn/haar huidige leeftijdscategorie moet de mogelijkheid hebben zich te ontwikkelen op zijn/haar niveau</a:t>
            </a:r>
          </a:p>
          <a:p>
            <a:endParaRPr lang="nl-NL" dirty="0"/>
          </a:p>
        </p:txBody>
      </p:sp>
    </p:spTree>
    <p:extLst>
      <p:ext uri="{BB962C8B-B14F-4D97-AF65-F5344CB8AC3E}">
        <p14:creationId xmlns:p14="http://schemas.microsoft.com/office/powerpoint/2010/main" val="253884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nl-NL" dirty="0"/>
              <a:t>Geen selectie</a:t>
            </a:r>
          </a:p>
        </p:txBody>
      </p:sp>
      <p:sp>
        <p:nvSpPr>
          <p:cNvPr id="2" name="Tekstvak 1">
            <a:extLst>
              <a:ext uri="{FF2B5EF4-FFF2-40B4-BE49-F238E27FC236}">
                <a16:creationId xmlns:a16="http://schemas.microsoft.com/office/drawing/2014/main" id="{29658D7A-583D-4623-9A3A-3C2EC716FDB9}"/>
              </a:ext>
            </a:extLst>
          </p:cNvPr>
          <p:cNvSpPr txBox="1"/>
          <p:nvPr/>
        </p:nvSpPr>
        <p:spPr>
          <a:xfrm>
            <a:off x="3318235" y="2243579"/>
            <a:ext cx="7795967" cy="3139321"/>
          </a:xfrm>
          <a:prstGeom prst="rect">
            <a:avLst/>
          </a:prstGeom>
          <a:noFill/>
        </p:spPr>
        <p:txBody>
          <a:bodyPr wrap="square" rtlCol="0">
            <a:spAutoFit/>
          </a:bodyPr>
          <a:lstStyle/>
          <a:p>
            <a:r>
              <a:rPr lang="nl-NL" dirty="0"/>
              <a:t>Bij AVC Heracles wordt tot de leeftijd van 11 jaar niet geselecteerd.</a:t>
            </a:r>
          </a:p>
          <a:p>
            <a:endParaRPr lang="nl-NL" dirty="0"/>
          </a:p>
          <a:p>
            <a:r>
              <a:rPr lang="nl-NL" dirty="0"/>
              <a:t>Kinderen kunnen elkaar op diverse vlakken aanvullen. Selectie schept onderscheid en diversiteit.</a:t>
            </a:r>
          </a:p>
          <a:p>
            <a:endParaRPr lang="nl-NL" dirty="0"/>
          </a:p>
          <a:p>
            <a:r>
              <a:rPr lang="nl-NL" dirty="0"/>
              <a:t>Selecteren staat mogelijk de ontwikkeling van een speler in de weg.</a:t>
            </a:r>
          </a:p>
          <a:p>
            <a:endParaRPr lang="nl-NL" dirty="0"/>
          </a:p>
          <a:p>
            <a:r>
              <a:rPr lang="nl-NL" dirty="0"/>
              <a:t>Extra uitdaging </a:t>
            </a:r>
            <a:r>
              <a:rPr lang="nl-NL" dirty="0" err="1"/>
              <a:t>dmv</a:t>
            </a:r>
            <a:r>
              <a:rPr lang="nl-NL" dirty="0"/>
              <a:t> + groep. Uitnodiging op basis van aanleg, maar zeker ook motivatie &amp; houding.</a:t>
            </a:r>
          </a:p>
          <a:p>
            <a:endParaRPr lang="nl-NL" dirty="0"/>
          </a:p>
          <a:p>
            <a:endParaRPr lang="nl-NL" dirty="0"/>
          </a:p>
        </p:txBody>
      </p:sp>
    </p:spTree>
    <p:extLst>
      <p:ext uri="{BB962C8B-B14F-4D97-AF65-F5344CB8AC3E}">
        <p14:creationId xmlns:p14="http://schemas.microsoft.com/office/powerpoint/2010/main" val="250219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zondheid, fitness 16: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785_TF02922391" id="{581E922A-B27D-471D-8939-879ED2892575}" vid="{07E77214-5D97-4560-9E8E-31BCDFBB49B8}"/>
    </a:ext>
  </a:extLst>
</a:theme>
</file>

<file path=ppt/theme/theme2.xml><?xml version="1.0" encoding="utf-8"?>
<a:theme xmlns:a="http://schemas.openxmlformats.org/drawingml/2006/main" name="Office-thema">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over gezondheid en fitness (breedbeeld)</Template>
  <TotalTime>179</TotalTime>
  <Words>967</Words>
  <Application>Microsoft Office PowerPoint</Application>
  <PresentationFormat>Breedbeeld</PresentationFormat>
  <Paragraphs>158</Paragraphs>
  <Slides>22</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Calibri Light</vt:lpstr>
      <vt:lpstr>Gezondheid, fitness 16:9</vt:lpstr>
      <vt:lpstr>Toekomst met plezier </vt:lpstr>
      <vt:lpstr>AVC Heracles Jeugdvoetbalplan 2024 - De tussenstand -</vt:lpstr>
      <vt:lpstr>TOEKOMST en Verleden meer aandacht voor aanleg en leden</vt:lpstr>
      <vt:lpstr>PowerPoint-presentatie</vt:lpstr>
      <vt:lpstr>Visie</vt:lpstr>
      <vt:lpstr>Visie</vt:lpstr>
      <vt:lpstr>Genderneutraal</vt:lpstr>
      <vt:lpstr>leeftijd</vt:lpstr>
      <vt:lpstr>Geen selectie</vt:lpstr>
      <vt:lpstr>Ook buiten almelo:  </vt:lpstr>
      <vt:lpstr>DOEL</vt:lpstr>
      <vt:lpstr>doel</vt:lpstr>
      <vt:lpstr>Breedtesport</vt:lpstr>
      <vt:lpstr>opleiden</vt:lpstr>
      <vt:lpstr>Voetbal</vt:lpstr>
      <vt:lpstr>Iedereen telt mee</vt:lpstr>
      <vt:lpstr>Stand van zaken na 15 maanden</vt:lpstr>
      <vt:lpstr>Stand van zaken</vt:lpstr>
      <vt:lpstr>toekomst  </vt:lpstr>
      <vt:lpstr>PowerPoint-presentatie</vt:lpstr>
      <vt:lpstr>Tijd &amp; Ruimte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Plezier, </dc:title>
  <dc:creator>Peter van Meerten</dc:creator>
  <cp:lastModifiedBy>Peter van Meerten</cp:lastModifiedBy>
  <cp:revision>21</cp:revision>
  <dcterms:created xsi:type="dcterms:W3CDTF">2020-03-04T08:09:24Z</dcterms:created>
  <dcterms:modified xsi:type="dcterms:W3CDTF">2021-02-24T09:54:03Z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